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28"/>
  </p:notesMasterIdLst>
  <p:sldIdLst>
    <p:sldId id="305" r:id="rId2"/>
    <p:sldId id="256" r:id="rId3"/>
    <p:sldId id="258" r:id="rId4"/>
    <p:sldId id="260" r:id="rId5"/>
    <p:sldId id="261" r:id="rId6"/>
    <p:sldId id="269" r:id="rId7"/>
    <p:sldId id="272" r:id="rId8"/>
    <p:sldId id="273" r:id="rId9"/>
    <p:sldId id="266" r:id="rId10"/>
    <p:sldId id="276" r:id="rId11"/>
    <p:sldId id="262" r:id="rId12"/>
    <p:sldId id="263" r:id="rId13"/>
    <p:sldId id="296" r:id="rId14"/>
    <p:sldId id="304" r:id="rId15"/>
    <p:sldId id="297" r:id="rId16"/>
    <p:sldId id="298" r:id="rId17"/>
    <p:sldId id="299" r:id="rId18"/>
    <p:sldId id="282" r:id="rId19"/>
    <p:sldId id="285" r:id="rId20"/>
    <p:sldId id="287" r:id="rId21"/>
    <p:sldId id="291" r:id="rId22"/>
    <p:sldId id="292" r:id="rId23"/>
    <p:sldId id="289" r:id="rId24"/>
    <p:sldId id="290" r:id="rId25"/>
    <p:sldId id="295" r:id="rId26"/>
    <p:sldId id="30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84740" autoAdjust="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27CDDC-3A5A-4D41-8E2D-2EB6B486A42D}" type="datetimeFigureOut">
              <a:rPr lang="en-US" smtClean="0"/>
              <a:t>7/12/2022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40B42C-8BAA-4073-B640-3BB1A50C6ECB}" type="slidenum">
              <a:rPr lang="en-US" smtClean="0"/>
              <a:t>‹#›</a:t>
            </a:fld>
            <a:endParaRPr lang="en-US"/>
          </a:p>
        </p:txBody>
      </p:sp>
    </p:spTree>
    <p:extLst>
      <p:ext uri="{BB962C8B-B14F-4D97-AF65-F5344CB8AC3E}">
        <p14:creationId xmlns:p14="http://schemas.microsoft.com/office/powerpoint/2010/main" val="1370961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uptodate.com/contents/clinical-manifestations-and-diagnosis-of-early-pregnancy?sectionName=DIAGNOSIS&amp;search=antenatalcare&amp;topicRef=446&amp;anchor=H9&amp;source=see_link#H9"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uptodate.com/contents/prenatal-care-second-and-third-trimesters/abstract/18"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uptodate.com/contents/down-syndrome-overview-of-prenatal-screening?search=antenatalcare&amp;topicRef=83303&amp;source=see_link"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s://www.uptodate.com/contents/prenatal-care-second-and-third-trimesters/abstract/23" TargetMode="External"/><Relationship Id="rId4" Type="http://schemas.openxmlformats.org/officeDocument/2006/relationships/hyperlink" Target="https://www.uptodate.com/contents/prenatal-care-second-and-third-trimesters/abstract/9"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including allergies, medications, and immunizations; risk assessment for heritable disorders and substance use (illicit drugs, recreational drugs, nonmedical use of medications, alcohol); infection history/exposure; and toxic exposures in the workplace, home, or recreational activities</a:t>
            </a:r>
          </a:p>
          <a:p>
            <a:endParaRPr lang="en-US" dirty="0"/>
          </a:p>
        </p:txBody>
      </p:sp>
      <p:sp>
        <p:nvSpPr>
          <p:cNvPr id="4" name="Slide Number Placeholder 3"/>
          <p:cNvSpPr>
            <a:spLocks noGrp="1"/>
          </p:cNvSpPr>
          <p:nvPr>
            <p:ph type="sldNum" sz="quarter" idx="10"/>
          </p:nvPr>
        </p:nvSpPr>
        <p:spPr/>
        <p:txBody>
          <a:bodyPr/>
          <a:lstStyle/>
          <a:p>
            <a:fld id="{1840B42C-8BAA-4073-B640-3BB1A50C6ECB}" type="slidenum">
              <a:rPr lang="en-US" smtClean="0"/>
              <a:t>6</a:t>
            </a:fld>
            <a:endParaRPr lang="en-US"/>
          </a:p>
        </p:txBody>
      </p:sp>
    </p:spTree>
    <p:extLst>
      <p:ext uri="{BB962C8B-B14F-4D97-AF65-F5344CB8AC3E}">
        <p14:creationId xmlns:p14="http://schemas.microsoft.com/office/powerpoint/2010/main" val="1489754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Confirmation of pregnancy</a:t>
            </a:r>
            <a:r>
              <a:rPr lang="en-US" dirty="0" smtClean="0"/>
              <a:t> — In the absence of diagnostic physical findings of pregnancy (ie, an ultrasound image of the gestational sac/embryo/fetus or auscultation of the fetal heart beat by a hand-held Doppler device), suspected pregnancy should be confirmed by detection of the beta-subunit of human chorionic gonadotropin (hCG) in blood or urine. (See </a:t>
            </a:r>
            <a:r>
              <a:rPr lang="en-US" dirty="0" smtClean="0">
                <a:hlinkClick r:id="rId3"/>
              </a:rPr>
              <a:t>"Clinical manifestations and diagnosis of early pregnancy", section on 'Diagnosis'</a:t>
            </a:r>
            <a:r>
              <a:rPr lang="en-US" dirty="0" smtClean="0"/>
              <a:t>.)</a:t>
            </a:r>
          </a:p>
          <a:p>
            <a:endParaRPr lang="en-US" dirty="0"/>
          </a:p>
        </p:txBody>
      </p:sp>
      <p:sp>
        <p:nvSpPr>
          <p:cNvPr id="4" name="Slide Number Placeholder 3"/>
          <p:cNvSpPr>
            <a:spLocks noGrp="1"/>
          </p:cNvSpPr>
          <p:nvPr>
            <p:ph type="sldNum" sz="quarter" idx="10"/>
          </p:nvPr>
        </p:nvSpPr>
        <p:spPr/>
        <p:txBody>
          <a:bodyPr/>
          <a:lstStyle/>
          <a:p>
            <a:fld id="{1840B42C-8BAA-4073-B640-3BB1A50C6ECB}" type="slidenum">
              <a:rPr lang="en-US" smtClean="0"/>
              <a:t>11</a:t>
            </a:fld>
            <a:endParaRPr lang="en-US"/>
          </a:p>
        </p:txBody>
      </p:sp>
    </p:spTree>
    <p:extLst>
      <p:ext uri="{BB962C8B-B14F-4D97-AF65-F5344CB8AC3E}">
        <p14:creationId xmlns:p14="http://schemas.microsoft.com/office/powerpoint/2010/main" val="3743688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WHO advises one visit in the first trimester, two in the second trimester, and five in the third trimester. </a:t>
            </a:r>
          </a:p>
          <a:p>
            <a:endParaRPr lang="en-US" dirty="0"/>
          </a:p>
        </p:txBody>
      </p:sp>
      <p:sp>
        <p:nvSpPr>
          <p:cNvPr id="4" name="Slide Number Placeholder 3"/>
          <p:cNvSpPr>
            <a:spLocks noGrp="1"/>
          </p:cNvSpPr>
          <p:nvPr>
            <p:ph type="sldNum" sz="quarter" idx="10"/>
          </p:nvPr>
        </p:nvSpPr>
        <p:spPr/>
        <p:txBody>
          <a:bodyPr/>
          <a:lstStyle/>
          <a:p>
            <a:fld id="{1840B42C-8BAA-4073-B640-3BB1A50C6ECB}" type="slidenum">
              <a:rPr lang="en-US" smtClean="0"/>
              <a:t>18</a:t>
            </a:fld>
            <a:endParaRPr lang="en-US"/>
          </a:p>
        </p:txBody>
      </p:sp>
    </p:spTree>
    <p:extLst>
      <p:ext uri="{BB962C8B-B14F-4D97-AF65-F5344CB8AC3E}">
        <p14:creationId xmlns:p14="http://schemas.microsoft.com/office/powerpoint/2010/main" val="1870526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simple, noninvasive, inexpensive assessments detect up to 50 percent of fetuses with growth abnormality, prevent 70 percent of eclampsia by early detection of preeclampsia [</a:t>
            </a:r>
            <a:r>
              <a:rPr lang="en-US" dirty="0" smtClean="0">
                <a:hlinkClick r:id="rId3"/>
              </a:rPr>
              <a:t>18</a:t>
            </a:r>
            <a:r>
              <a:rPr lang="en-US" dirty="0" smtClean="0"/>
              <a:t>], and identify 80 percent of breech </a:t>
            </a:r>
            <a:endParaRPr lang="en-US" dirty="0"/>
          </a:p>
        </p:txBody>
      </p:sp>
      <p:sp>
        <p:nvSpPr>
          <p:cNvPr id="4" name="Slide Number Placeholder 3"/>
          <p:cNvSpPr>
            <a:spLocks noGrp="1"/>
          </p:cNvSpPr>
          <p:nvPr>
            <p:ph type="sldNum" sz="quarter" idx="10"/>
          </p:nvPr>
        </p:nvSpPr>
        <p:spPr/>
        <p:txBody>
          <a:bodyPr/>
          <a:lstStyle/>
          <a:p>
            <a:fld id="{1840B42C-8BAA-4073-B640-3BB1A50C6ECB}" type="slidenum">
              <a:rPr lang="en-US" smtClean="0"/>
              <a:t>20</a:t>
            </a:fld>
            <a:endParaRPr lang="en-US"/>
          </a:p>
        </p:txBody>
      </p:sp>
    </p:spTree>
    <p:extLst>
      <p:ext uri="{BB962C8B-B14F-4D97-AF65-F5344CB8AC3E}">
        <p14:creationId xmlns:p14="http://schemas.microsoft.com/office/powerpoint/2010/main" val="242379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Screen for trisomy 21</a:t>
            </a:r>
            <a:r>
              <a:rPr lang="en-US" dirty="0" smtClean="0"/>
              <a:t> — For women who book their first prenatal appointment in the second trimester or choose to undergo Down syndrome (trisomy 21) screening in the second trimester, the most common test is the quadruple test (ie, level of alpha-fetoprotein [AFP], unconjugated estriol [uE3], human chorionic gonadotropin [hCG], and inhibin A in maternal serum between 15 and 22 weeks of gestation). Cell free DNA screening is another option. (See </a:t>
            </a:r>
            <a:r>
              <a:rPr lang="en-US" dirty="0" smtClean="0">
                <a:hlinkClick r:id="rId3"/>
              </a:rPr>
              <a:t>"Down syndrome: Overview of prenatal screening"</a:t>
            </a:r>
            <a:r>
              <a:rPr lang="en-US" dirty="0" smtClean="0"/>
              <a:t>.)</a:t>
            </a:r>
          </a:p>
          <a:p>
            <a:r>
              <a:rPr lang="en-US" b="1" dirty="0" smtClean="0"/>
              <a:t>Screen for fetal anomalies</a:t>
            </a:r>
            <a:r>
              <a:rPr lang="en-US" dirty="0" smtClean="0"/>
              <a:t> — For women who choose to undergo ultrasound screening for fetal structural anomalies, the procedure is optimally performed in the second trimester, between 18 and 22 weeks of gestation [</a:t>
            </a:r>
            <a:r>
              <a:rPr lang="en-US" dirty="0" smtClean="0">
                <a:hlinkClick r:id="rId4"/>
              </a:rPr>
              <a:t>9</a:t>
            </a:r>
            <a:r>
              <a:rPr lang="en-US" dirty="0" smtClean="0"/>
              <a:t>]. Although many congenital anomalies can be identified in the first trimester, sensitivity is higher in the second trimester. Additional and follow-up testing may be needed to confirm the suspected diagnosis.</a:t>
            </a:r>
          </a:p>
          <a:p>
            <a:r>
              <a:rPr lang="en-US" dirty="0" smtClean="0"/>
              <a:t>Meta-analyses of randomized trials evaluating the utility of routine prenatal ultrasound examination have reported the following findings. The included trials were generally of low or moderate quality. Compared with selective use, routine ultrasound examination in early pregnancy (by 24 weeks of gestation) [</a:t>
            </a:r>
            <a:r>
              <a:rPr lang="en-US" dirty="0" smtClean="0">
                <a:hlinkClick r:id="rId5"/>
              </a:rPr>
              <a:t>23</a:t>
            </a:r>
            <a:r>
              <a:rPr lang="en-US" dirty="0" smtClean="0"/>
              <a:t>]:</a:t>
            </a:r>
          </a:p>
          <a:p>
            <a:endParaRPr lang="en-US" dirty="0"/>
          </a:p>
        </p:txBody>
      </p:sp>
      <p:sp>
        <p:nvSpPr>
          <p:cNvPr id="4" name="Slide Number Placeholder 3"/>
          <p:cNvSpPr>
            <a:spLocks noGrp="1"/>
          </p:cNvSpPr>
          <p:nvPr>
            <p:ph type="sldNum" sz="quarter" idx="10"/>
          </p:nvPr>
        </p:nvSpPr>
        <p:spPr/>
        <p:txBody>
          <a:bodyPr/>
          <a:lstStyle/>
          <a:p>
            <a:fld id="{1840B42C-8BAA-4073-B640-3BB1A50C6ECB}" type="slidenum">
              <a:rPr lang="en-US" smtClean="0"/>
              <a:t>21</a:t>
            </a:fld>
            <a:endParaRPr lang="en-US"/>
          </a:p>
        </p:txBody>
      </p:sp>
    </p:spTree>
    <p:extLst>
      <p:ext uri="{BB962C8B-B14F-4D97-AF65-F5344CB8AC3E}">
        <p14:creationId xmlns:p14="http://schemas.microsoft.com/office/powerpoint/2010/main" val="769996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2635925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392135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592165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767440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08347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141474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2876109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4103250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1597663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1F8E9B-4A2F-4963-AE55-8C79672753CF}"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2014174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1F8E9B-4A2F-4963-AE55-8C79672753CF}" type="datetimeFigureOut">
              <a:rPr lang="en-US" smtClean="0"/>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497747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1F8E9B-4A2F-4963-AE55-8C79672753CF}" type="datetimeFigureOut">
              <a:rPr lang="en-US" smtClean="0"/>
              <a:t>7/12/2022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3464707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1F8E9B-4A2F-4963-AE55-8C79672753CF}" type="datetimeFigureOut">
              <a:rPr lang="en-US" smtClean="0"/>
              <a:t>7/12/2022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199474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F8E9B-4A2F-4963-AE55-8C79672753CF}" type="datetimeFigureOut">
              <a:rPr lang="en-US" smtClean="0"/>
              <a:t>7/12/2022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301595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1F8E9B-4A2F-4963-AE55-8C79672753CF}" type="datetimeFigureOut">
              <a:rPr lang="en-US" smtClean="0"/>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AE27C-1B84-4E2A-8B01-7D57DEDA7E54}" type="slidenum">
              <a:rPr lang="en-US" smtClean="0"/>
              <a:t>‹#›</a:t>
            </a:fld>
            <a:endParaRPr lang="en-US"/>
          </a:p>
        </p:txBody>
      </p:sp>
    </p:spTree>
    <p:extLst>
      <p:ext uri="{BB962C8B-B14F-4D97-AF65-F5344CB8AC3E}">
        <p14:creationId xmlns:p14="http://schemas.microsoft.com/office/powerpoint/2010/main" val="1379327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AE27C-1B84-4E2A-8B01-7D57DEDA7E54}" type="slidenum">
              <a:rPr lang="en-US" smtClean="0"/>
              <a:t>‹#›</a:t>
            </a:fld>
            <a:endParaRPr lang="en-US"/>
          </a:p>
        </p:txBody>
      </p:sp>
      <p:sp>
        <p:nvSpPr>
          <p:cNvPr id="5" name="Date Placeholder 4"/>
          <p:cNvSpPr>
            <a:spLocks noGrp="1"/>
          </p:cNvSpPr>
          <p:nvPr>
            <p:ph type="dt" sz="half" idx="10"/>
          </p:nvPr>
        </p:nvSpPr>
        <p:spPr/>
        <p:txBody>
          <a:bodyPr/>
          <a:lstStyle/>
          <a:p>
            <a:fld id="{901F8E9B-4A2F-4963-AE55-8C79672753CF}" type="datetimeFigureOut">
              <a:rPr lang="en-US" smtClean="0"/>
              <a:t>7/12/2022</a:t>
            </a:fld>
            <a:endParaRPr lang="en-US"/>
          </a:p>
        </p:txBody>
      </p:sp>
    </p:spTree>
    <p:extLst>
      <p:ext uri="{BB962C8B-B14F-4D97-AF65-F5344CB8AC3E}">
        <p14:creationId xmlns:p14="http://schemas.microsoft.com/office/powerpoint/2010/main" val="889517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1F8E9B-4A2F-4963-AE55-8C79672753CF}" type="datetimeFigureOut">
              <a:rPr lang="en-US" smtClean="0"/>
              <a:t>7/12/2022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FBAE27C-1B84-4E2A-8B01-7D57DEDA7E54}" type="slidenum">
              <a:rPr lang="en-US" smtClean="0"/>
              <a:t>‹#›</a:t>
            </a:fld>
            <a:endParaRPr lang="en-US"/>
          </a:p>
        </p:txBody>
      </p:sp>
    </p:spTree>
    <p:extLst>
      <p:ext uri="{BB962C8B-B14F-4D97-AF65-F5344CB8AC3E}">
        <p14:creationId xmlns:p14="http://schemas.microsoft.com/office/powerpoint/2010/main" val="8964985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30595" y="2934826"/>
            <a:ext cx="5826719" cy="164630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mtClean="0"/>
              <a:t>Course in Obstetrics &amp; Gynecology  </a:t>
            </a:r>
            <a:endParaRPr lang="en-US" dirty="0"/>
          </a:p>
        </p:txBody>
      </p:sp>
      <p:sp>
        <p:nvSpPr>
          <p:cNvPr id="5" name="Subtitle 2"/>
          <p:cNvSpPr txBox="1">
            <a:spLocks/>
          </p:cNvSpPr>
          <p:nvPr/>
        </p:nvSpPr>
        <p:spPr>
          <a:xfrm>
            <a:off x="1099137" y="5157192"/>
            <a:ext cx="5826719" cy="1096899"/>
          </a:xfrm>
          <a:prstGeom prst="rect">
            <a:avLst/>
          </a:prstGeom>
        </p:spPr>
        <p:txBody>
          <a:bodyPr vert="horz" lIns="91440" tIns="45720" rIns="91440" bIns="45720" rtlCol="0" anchor="t">
            <a:normAutofit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US" smtClean="0"/>
              <a:t>Presented by Dr Rawan Yaseen </a:t>
            </a:r>
          </a:p>
          <a:p>
            <a:pPr algn="l"/>
            <a:r>
              <a:rPr lang="en-US" smtClean="0"/>
              <a:t>Specialist in Obstetrics and gynecology</a:t>
            </a:r>
          </a:p>
          <a:p>
            <a:pPr algn="l"/>
            <a:r>
              <a:rPr lang="en-US" smtClean="0"/>
              <a:t>Member of the Jordanian and the Arab board</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0344" y="375230"/>
            <a:ext cx="5323865" cy="1299023"/>
          </a:xfrm>
          <a:prstGeom prst="rect">
            <a:avLst/>
          </a:prstGeom>
        </p:spPr>
      </p:pic>
    </p:spTree>
    <p:extLst>
      <p:ext uri="{BB962C8B-B14F-4D97-AF65-F5344CB8AC3E}">
        <p14:creationId xmlns:p14="http://schemas.microsoft.com/office/powerpoint/2010/main" val="321338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Discussion of screening and testing for genetic abnormalities and early screening for congenital anomalies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b="1" dirty="0" smtClean="0"/>
              <a:t>all </a:t>
            </a:r>
            <a:r>
              <a:rPr lang="en-US" b="1" dirty="0"/>
              <a:t>pregnant patients should be offered prenatal genetic screening </a:t>
            </a:r>
            <a:r>
              <a:rPr lang="en-US" b="1" dirty="0" smtClean="0"/>
              <a:t>and </a:t>
            </a:r>
            <a:r>
              <a:rPr lang="en-US" b="1" dirty="0"/>
              <a:t>should have the option of having a diagnostic invasive </a:t>
            </a:r>
            <a:r>
              <a:rPr lang="en-US" b="1" dirty="0" smtClean="0"/>
              <a:t>procedure</a:t>
            </a:r>
          </a:p>
          <a:p>
            <a:endParaRPr lang="en-US" dirty="0"/>
          </a:p>
          <a:p>
            <a:r>
              <a:rPr lang="en-US" b="1" dirty="0"/>
              <a:t>Diagnostic testing </a:t>
            </a:r>
            <a:r>
              <a:rPr lang="en-US" dirty="0" smtClean="0"/>
              <a:t>involves </a:t>
            </a:r>
            <a:r>
              <a:rPr lang="en-US" dirty="0"/>
              <a:t>performing genetic studies on samples (eg, chorionic villi or </a:t>
            </a:r>
            <a:r>
              <a:rPr lang="en-US" dirty="0" smtClean="0"/>
              <a:t>amniocytes</a:t>
            </a:r>
            <a:r>
              <a:rPr lang="en-US" dirty="0"/>
              <a:t>) </a:t>
            </a:r>
            <a:endParaRPr lang="en-US" dirty="0" smtClean="0"/>
          </a:p>
          <a:p>
            <a:endParaRPr lang="en-US" dirty="0" smtClean="0"/>
          </a:p>
          <a:p>
            <a:r>
              <a:rPr lang="en-US" sz="1900" b="1" dirty="0" smtClean="0"/>
              <a:t>Screening </a:t>
            </a:r>
            <a:r>
              <a:rPr lang="en-US" sz="1900" b="1" dirty="0"/>
              <a:t>tests </a:t>
            </a:r>
            <a:r>
              <a:rPr lang="en-US" dirty="0"/>
              <a:t>identify fetuses at high risk of </a:t>
            </a:r>
            <a:r>
              <a:rPr lang="en-US" dirty="0" smtClean="0"/>
              <a:t>aneuploidy</a:t>
            </a:r>
          </a:p>
          <a:p>
            <a:pPr>
              <a:buFont typeface="+mj-lt"/>
              <a:buAutoNum type="arabicPeriod"/>
            </a:pPr>
            <a:r>
              <a:rPr lang="en-US" dirty="0" smtClean="0"/>
              <a:t>cell-free </a:t>
            </a:r>
            <a:r>
              <a:rPr lang="en-US" dirty="0"/>
              <a:t>DNA </a:t>
            </a:r>
            <a:r>
              <a:rPr lang="en-US" dirty="0" smtClean="0"/>
              <a:t>--- trisomy </a:t>
            </a:r>
            <a:r>
              <a:rPr lang="en-US" dirty="0"/>
              <a:t>21, trisomy 18, trisomy 13, and sex chromosome aneuploidies </a:t>
            </a:r>
            <a:endParaRPr lang="en-US" dirty="0" smtClean="0"/>
          </a:p>
          <a:p>
            <a:pPr>
              <a:buFont typeface="+mj-lt"/>
              <a:buAutoNum type="arabicPeriod"/>
            </a:pPr>
            <a:r>
              <a:rPr lang="en-US" dirty="0" smtClean="0"/>
              <a:t>specific </a:t>
            </a:r>
            <a:r>
              <a:rPr lang="en-US" dirty="0"/>
              <a:t>biochemical markers associated with trisomy 21 (Down syndrome) and trisomy 18 (Edwards </a:t>
            </a:r>
            <a:r>
              <a:rPr lang="en-US" dirty="0" smtClean="0"/>
              <a:t>syndrome) </a:t>
            </a:r>
            <a:endParaRPr lang="en-US" dirty="0"/>
          </a:p>
        </p:txBody>
      </p:sp>
    </p:spTree>
    <p:extLst>
      <p:ext uri="{BB962C8B-B14F-4D97-AF65-F5344CB8AC3E}">
        <p14:creationId xmlns:p14="http://schemas.microsoft.com/office/powerpoint/2010/main" val="528664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Laboratory </a:t>
            </a:r>
            <a:r>
              <a:rPr lang="en-US" b="1" dirty="0" smtClean="0"/>
              <a:t>tests --</a:t>
            </a:r>
            <a:endParaRPr lang="en-US" dirty="0"/>
          </a:p>
        </p:txBody>
      </p:sp>
      <p:sp>
        <p:nvSpPr>
          <p:cNvPr id="3" name="Content Placeholder 2"/>
          <p:cNvSpPr>
            <a:spLocks noGrp="1"/>
          </p:cNvSpPr>
          <p:nvPr>
            <p:ph idx="1"/>
          </p:nvPr>
        </p:nvSpPr>
        <p:spPr>
          <a:xfrm>
            <a:off x="578860" y="1654152"/>
            <a:ext cx="8596668" cy="3880773"/>
          </a:xfrm>
        </p:spPr>
        <p:txBody>
          <a:bodyPr>
            <a:noAutofit/>
          </a:bodyPr>
          <a:lstStyle/>
          <a:p>
            <a:r>
              <a:rPr lang="en-US" b="1" dirty="0" smtClean="0"/>
              <a:t>Confirmation </a:t>
            </a:r>
            <a:r>
              <a:rPr lang="en-US" b="1" dirty="0"/>
              <a:t>of pregnancy</a:t>
            </a:r>
            <a:r>
              <a:rPr lang="en-US" dirty="0"/>
              <a:t> — In the absence of diagnostic physical findings of pregnancy </a:t>
            </a:r>
            <a:r>
              <a:rPr lang="en-US" dirty="0" smtClean="0"/>
              <a:t>---- beta-hCG </a:t>
            </a:r>
            <a:r>
              <a:rPr lang="en-US" dirty="0"/>
              <a:t>in blood or urine. </a:t>
            </a:r>
            <a:endParaRPr lang="en-US" dirty="0" smtClean="0"/>
          </a:p>
          <a:p>
            <a:r>
              <a:rPr lang="en-US" b="1" dirty="0" smtClean="0"/>
              <a:t>ABO </a:t>
            </a:r>
            <a:r>
              <a:rPr lang="en-US" b="1" dirty="0"/>
              <a:t>and RhD type and antibody </a:t>
            </a:r>
            <a:r>
              <a:rPr lang="en-US" b="1" dirty="0" smtClean="0"/>
              <a:t>screen</a:t>
            </a:r>
            <a:endParaRPr lang="en-US" dirty="0" smtClean="0"/>
          </a:p>
          <a:p>
            <a:r>
              <a:rPr lang="en-US" b="1" dirty="0"/>
              <a:t>Hematocrit or hemoglobin, mean corpuscular volume, ferritin</a:t>
            </a:r>
            <a:r>
              <a:rPr lang="en-US" dirty="0"/>
              <a:t> </a:t>
            </a:r>
            <a:endParaRPr lang="en-US" dirty="0" smtClean="0"/>
          </a:p>
          <a:p>
            <a:r>
              <a:rPr lang="en-US" b="1" dirty="0"/>
              <a:t>Documentation of rubella </a:t>
            </a:r>
            <a:r>
              <a:rPr lang="en-US" b="1" dirty="0" smtClean="0"/>
              <a:t>immunity</a:t>
            </a:r>
          </a:p>
          <a:p>
            <a:r>
              <a:rPr lang="en-US" b="1" dirty="0"/>
              <a:t>Documentation of varicella </a:t>
            </a:r>
            <a:r>
              <a:rPr lang="en-US" b="1" dirty="0" smtClean="0"/>
              <a:t>immunity</a:t>
            </a:r>
          </a:p>
          <a:p>
            <a:r>
              <a:rPr lang="en-US" b="1" dirty="0"/>
              <a:t>Urine </a:t>
            </a:r>
            <a:r>
              <a:rPr lang="en-US" b="1" dirty="0" smtClean="0"/>
              <a:t>protein</a:t>
            </a:r>
          </a:p>
          <a:p>
            <a:r>
              <a:rPr lang="en-US" b="1" dirty="0"/>
              <a:t>Urine </a:t>
            </a:r>
            <a:r>
              <a:rPr lang="en-US" b="1" dirty="0" smtClean="0"/>
              <a:t>culture </a:t>
            </a:r>
          </a:p>
          <a:p>
            <a:r>
              <a:rPr lang="en-US" b="1" dirty="0" smtClean="0"/>
              <a:t>Cervical </a:t>
            </a:r>
            <a:r>
              <a:rPr lang="en-US" b="1" dirty="0"/>
              <a:t>cancer </a:t>
            </a:r>
            <a:r>
              <a:rPr lang="en-US" b="1" dirty="0" smtClean="0"/>
              <a:t>screening</a:t>
            </a:r>
            <a:r>
              <a:rPr lang="en-US" dirty="0" smtClean="0"/>
              <a:t> </a:t>
            </a:r>
            <a:endParaRPr lang="en-US" dirty="0"/>
          </a:p>
          <a:p>
            <a:r>
              <a:rPr lang="en-US" b="1" dirty="0"/>
              <a:t>HIV</a:t>
            </a:r>
            <a:r>
              <a:rPr lang="en-US" dirty="0"/>
              <a:t> </a:t>
            </a:r>
            <a:r>
              <a:rPr lang="en-US" dirty="0" smtClean="0"/>
              <a:t>, </a:t>
            </a:r>
            <a:r>
              <a:rPr lang="en-US" b="1" dirty="0" smtClean="0"/>
              <a:t>Syphilis , Hepatitis </a:t>
            </a:r>
            <a:r>
              <a:rPr lang="en-US" b="1" dirty="0"/>
              <a:t>B</a:t>
            </a:r>
            <a:r>
              <a:rPr lang="en-US" dirty="0"/>
              <a:t> </a:t>
            </a:r>
            <a:r>
              <a:rPr lang="en-US" dirty="0" smtClean="0"/>
              <a:t> , </a:t>
            </a:r>
            <a:r>
              <a:rPr lang="en-US" b="1" dirty="0" smtClean="0"/>
              <a:t>Hepatitis </a:t>
            </a:r>
            <a:r>
              <a:rPr lang="en-US" b="1" dirty="0"/>
              <a:t>C</a:t>
            </a:r>
            <a:r>
              <a:rPr lang="en-US" dirty="0"/>
              <a:t> </a:t>
            </a:r>
          </a:p>
          <a:p>
            <a:r>
              <a:rPr lang="en-US" b="1" dirty="0"/>
              <a:t>Chlamydia </a:t>
            </a:r>
            <a:r>
              <a:rPr lang="en-US" sz="1400" b="1" dirty="0"/>
              <a:t>&lt; 25 year old  or &gt;25 year old with risk factors</a:t>
            </a:r>
            <a:endParaRPr lang="en-US" sz="1400" dirty="0"/>
          </a:p>
          <a:p>
            <a:endParaRPr lang="en-US" dirty="0"/>
          </a:p>
          <a:p>
            <a:endParaRPr lang="en-US" dirty="0"/>
          </a:p>
        </p:txBody>
      </p:sp>
    </p:spTree>
    <p:extLst>
      <p:ext uri="{BB962C8B-B14F-4D97-AF65-F5344CB8AC3E}">
        <p14:creationId xmlns:p14="http://schemas.microsoft.com/office/powerpoint/2010/main" val="2594825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Selective </a:t>
            </a:r>
            <a:r>
              <a:rPr lang="en-US" b="1" dirty="0" smtClean="0"/>
              <a:t>screening --- risk factors based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2800" b="1" dirty="0" smtClean="0"/>
              <a:t>Thyroid </a:t>
            </a:r>
            <a:r>
              <a:rPr lang="en-US" sz="2800" b="1" dirty="0"/>
              <a:t>function</a:t>
            </a:r>
            <a:r>
              <a:rPr lang="en-US" sz="2800" dirty="0"/>
              <a:t> — </a:t>
            </a:r>
            <a:endParaRPr lang="en-US" sz="2800" dirty="0" smtClean="0"/>
          </a:p>
          <a:p>
            <a:endParaRPr lang="en-US" sz="2800" dirty="0" smtClean="0"/>
          </a:p>
          <a:p>
            <a:r>
              <a:rPr lang="en-US" sz="2800" b="1" dirty="0"/>
              <a:t>Type 2 diabetes</a:t>
            </a:r>
            <a:r>
              <a:rPr lang="en-US" sz="2800" dirty="0"/>
              <a:t> </a:t>
            </a:r>
            <a:r>
              <a:rPr lang="en-US" sz="2800" dirty="0" smtClean="0"/>
              <a:t>—</a:t>
            </a:r>
            <a:endParaRPr lang="en-US" sz="2800" dirty="0"/>
          </a:p>
        </p:txBody>
      </p:sp>
    </p:spTree>
    <p:extLst>
      <p:ext uri="{BB962C8B-B14F-4D97-AF65-F5344CB8AC3E}">
        <p14:creationId xmlns:p14="http://schemas.microsoft.com/office/powerpoint/2010/main" val="523730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supplements</a:t>
            </a:r>
            <a:endParaRPr lang="en-US" dirty="0"/>
          </a:p>
        </p:txBody>
      </p:sp>
      <p:sp>
        <p:nvSpPr>
          <p:cNvPr id="3" name="Content Placeholder 2"/>
          <p:cNvSpPr>
            <a:spLocks noGrp="1"/>
          </p:cNvSpPr>
          <p:nvPr>
            <p:ph idx="1"/>
          </p:nvPr>
        </p:nvSpPr>
        <p:spPr/>
        <p:txBody>
          <a:bodyPr>
            <a:normAutofit/>
          </a:bodyPr>
          <a:lstStyle/>
          <a:p>
            <a:r>
              <a:rPr lang="en-US" b="1" dirty="0" smtClean="0"/>
              <a:t>Iron</a:t>
            </a:r>
            <a:r>
              <a:rPr lang="en-US" dirty="0"/>
              <a:t> – </a:t>
            </a:r>
            <a:r>
              <a:rPr lang="en-US" dirty="0" smtClean="0"/>
              <a:t>(</a:t>
            </a:r>
            <a:r>
              <a:rPr lang="en-US" dirty="0"/>
              <a:t>CDC) recommends 30 </a:t>
            </a:r>
            <a:r>
              <a:rPr lang="en-US" dirty="0" smtClean="0"/>
              <a:t>mg/day</a:t>
            </a:r>
          </a:p>
          <a:p>
            <a:endParaRPr lang="en-US" dirty="0" smtClean="0"/>
          </a:p>
          <a:p>
            <a:r>
              <a:rPr lang="en-US" b="1" dirty="0"/>
              <a:t>Folic acid </a:t>
            </a:r>
            <a:r>
              <a:rPr lang="en-US" dirty="0"/>
              <a:t>–0.4 to 0.8 mg to reduce the risk of open neural tube defects </a:t>
            </a:r>
            <a:endParaRPr lang="en-US" dirty="0" smtClean="0"/>
          </a:p>
          <a:p>
            <a:endParaRPr lang="en-US" dirty="0"/>
          </a:p>
          <a:p>
            <a:r>
              <a:rPr lang="en-US" b="1" dirty="0" smtClean="0"/>
              <a:t>Vitamin </a:t>
            </a:r>
            <a:r>
              <a:rPr lang="en-US" b="1" dirty="0"/>
              <a:t>D</a:t>
            </a:r>
            <a:r>
              <a:rPr lang="en-US" dirty="0"/>
              <a:t> –2000 to 4000 international units/day</a:t>
            </a:r>
          </a:p>
          <a:p>
            <a:endParaRPr lang="en-US" dirty="0"/>
          </a:p>
        </p:txBody>
      </p:sp>
    </p:spTree>
    <p:extLst>
      <p:ext uri="{BB962C8B-B14F-4D97-AF65-F5344CB8AC3E}">
        <p14:creationId xmlns:p14="http://schemas.microsoft.com/office/powerpoint/2010/main" val="375939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Diet</a:t>
            </a:r>
            <a:endParaRPr lang="en-US" dirty="0"/>
          </a:p>
        </p:txBody>
      </p:sp>
      <p:sp>
        <p:nvSpPr>
          <p:cNvPr id="3" name="Content Placeholder 2"/>
          <p:cNvSpPr>
            <a:spLocks noGrp="1"/>
          </p:cNvSpPr>
          <p:nvPr>
            <p:ph idx="1"/>
          </p:nvPr>
        </p:nvSpPr>
        <p:spPr>
          <a:xfrm>
            <a:off x="677334" y="1749109"/>
            <a:ext cx="8596668" cy="3880773"/>
          </a:xfrm>
        </p:spPr>
        <p:txBody>
          <a:bodyPr>
            <a:normAutofit fontScale="92500" lnSpcReduction="20000"/>
          </a:bodyPr>
          <a:lstStyle/>
          <a:p>
            <a:r>
              <a:rPr lang="en-US" dirty="0" smtClean="0"/>
              <a:t>Wash </a:t>
            </a:r>
            <a:r>
              <a:rPr lang="en-US" dirty="0"/>
              <a:t>fruits and vegetables before eating raw or cooking.</a:t>
            </a:r>
          </a:p>
          <a:p>
            <a:r>
              <a:rPr lang="en-US" dirty="0" smtClean="0"/>
              <a:t>Avoid </a:t>
            </a:r>
            <a:r>
              <a:rPr lang="en-US" dirty="0"/>
              <a:t>unpasteurized juice, cider, and milk </a:t>
            </a:r>
          </a:p>
          <a:p>
            <a:r>
              <a:rPr lang="en-US" dirty="0" smtClean="0"/>
              <a:t>Avoid </a:t>
            </a:r>
            <a:r>
              <a:rPr lang="en-US" dirty="0"/>
              <a:t>commercially premade meat or seafood salad </a:t>
            </a:r>
          </a:p>
          <a:p>
            <a:r>
              <a:rPr lang="en-US" dirty="0" smtClean="0"/>
              <a:t>Avoid </a:t>
            </a:r>
            <a:r>
              <a:rPr lang="en-US" dirty="0"/>
              <a:t>raw sprouts.</a:t>
            </a:r>
          </a:p>
          <a:p>
            <a:r>
              <a:rPr lang="en-US" dirty="0" smtClean="0"/>
              <a:t>Avoid </a:t>
            </a:r>
            <a:r>
              <a:rPr lang="en-US" dirty="0"/>
              <a:t>possibly contaminated water. </a:t>
            </a:r>
          </a:p>
          <a:p>
            <a:r>
              <a:rPr lang="en-US" dirty="0" smtClean="0"/>
              <a:t>Avoid </a:t>
            </a:r>
            <a:r>
              <a:rPr lang="en-US" dirty="0"/>
              <a:t>undercooked meat, poultry, fish, and eggs. </a:t>
            </a:r>
            <a:endParaRPr lang="en-US" dirty="0" smtClean="0"/>
          </a:p>
          <a:p>
            <a:r>
              <a:rPr lang="en-US" dirty="0" smtClean="0"/>
              <a:t>Avoid </a:t>
            </a:r>
            <a:r>
              <a:rPr lang="en-US" dirty="0"/>
              <a:t>refrigerated (ie, not canned or bottled) smoked </a:t>
            </a:r>
            <a:r>
              <a:rPr lang="en-US" dirty="0" smtClean="0"/>
              <a:t>seafood.</a:t>
            </a:r>
          </a:p>
          <a:p>
            <a:r>
              <a:rPr lang="en-US" dirty="0" smtClean="0"/>
              <a:t>Reheat </a:t>
            </a:r>
            <a:r>
              <a:rPr lang="en-US" dirty="0"/>
              <a:t>hot dogs and luncheon meats/cold cuts/fermented or dry sausage, even though precooked.</a:t>
            </a:r>
          </a:p>
          <a:p>
            <a:r>
              <a:rPr lang="en-US" dirty="0" smtClean="0"/>
              <a:t>Avoid </a:t>
            </a:r>
            <a:r>
              <a:rPr lang="en-US" dirty="0"/>
              <a:t>refrigerated (ie, not canned or bottled) pâtés or meat spreads from a deli or meat counter.</a:t>
            </a:r>
          </a:p>
          <a:p>
            <a:r>
              <a:rPr lang="en-US" dirty="0" smtClean="0"/>
              <a:t>Avoid </a:t>
            </a:r>
            <a:r>
              <a:rPr lang="en-US" dirty="0"/>
              <a:t>or limit caffeine to &lt;200 to 300 mg/day (usually equivalent to ≤3 cups/day)</a:t>
            </a:r>
          </a:p>
          <a:p>
            <a:endParaRPr lang="en-US" dirty="0"/>
          </a:p>
        </p:txBody>
      </p:sp>
      <p:sp>
        <p:nvSpPr>
          <p:cNvPr id="4" name="Rectangle 3"/>
          <p:cNvSpPr/>
          <p:nvPr/>
        </p:nvSpPr>
        <p:spPr>
          <a:xfrm>
            <a:off x="2109355" y="5842933"/>
            <a:ext cx="5732626" cy="954107"/>
          </a:xfrm>
          <a:prstGeom prst="rect">
            <a:avLst/>
          </a:prstGeom>
        </p:spPr>
        <p:txBody>
          <a:bodyPr wrap="square">
            <a:spAutoFit/>
          </a:bodyPr>
          <a:lstStyle/>
          <a:p>
            <a:pPr algn="ctr"/>
            <a:r>
              <a:rPr lang="en-US" sz="2800" b="1" i="0" dirty="0" smtClean="0">
                <a:solidFill>
                  <a:srgbClr val="232323"/>
                </a:solidFill>
                <a:effectLst/>
                <a:latin typeface="Noto Sans"/>
              </a:rPr>
              <a:t>Avoidance of alcohol, cigarettes, and misuse of drugs</a:t>
            </a:r>
            <a:endParaRPr lang="en-US" sz="2800" dirty="0"/>
          </a:p>
        </p:txBody>
      </p:sp>
    </p:spTree>
    <p:extLst>
      <p:ext uri="{BB962C8B-B14F-4D97-AF65-F5344CB8AC3E}">
        <p14:creationId xmlns:p14="http://schemas.microsoft.com/office/powerpoint/2010/main" val="1367007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Gestational weight gain</a:t>
            </a:r>
            <a:r>
              <a:rPr lang="en-US" dirty="0"/>
              <a:t> </a:t>
            </a:r>
          </a:p>
        </p:txBody>
      </p:sp>
      <p:sp>
        <p:nvSpPr>
          <p:cNvPr id="3" name="Content Placeholder 2"/>
          <p:cNvSpPr>
            <a:spLocks noGrp="1"/>
          </p:cNvSpPr>
          <p:nvPr>
            <p:ph idx="1"/>
          </p:nvPr>
        </p:nvSpPr>
        <p:spPr/>
        <p:txBody>
          <a:bodyPr>
            <a:normAutofit/>
          </a:bodyPr>
          <a:lstStyle/>
          <a:p>
            <a:r>
              <a:rPr lang="en-US" dirty="0"/>
              <a:t> Recommendations for gestational weight gain are based on prepregnancy body mass </a:t>
            </a:r>
            <a:r>
              <a:rPr lang="en-US" dirty="0" smtClean="0"/>
              <a:t>index</a:t>
            </a:r>
          </a:p>
          <a:p>
            <a:endParaRPr lang="en-US" dirty="0"/>
          </a:p>
        </p:txBody>
      </p:sp>
      <p:pic>
        <p:nvPicPr>
          <p:cNvPr id="4" name="Picture 3"/>
          <p:cNvPicPr>
            <a:picLocks noChangeAspect="1"/>
          </p:cNvPicPr>
          <p:nvPr/>
        </p:nvPicPr>
        <p:blipFill rotWithShape="1">
          <a:blip r:embed="rId2"/>
          <a:srcRect l="5259" t="33113" r="37814" b="28138"/>
          <a:stretch/>
        </p:blipFill>
        <p:spPr>
          <a:xfrm>
            <a:off x="1021080" y="3206722"/>
            <a:ext cx="7406640" cy="2834640"/>
          </a:xfrm>
          <a:prstGeom prst="rect">
            <a:avLst/>
          </a:prstGeom>
        </p:spPr>
      </p:pic>
    </p:spTree>
    <p:extLst>
      <p:ext uri="{BB962C8B-B14F-4D97-AF65-F5344CB8AC3E}">
        <p14:creationId xmlns:p14="http://schemas.microsoft.com/office/powerpoint/2010/main" val="3977087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Exercise and physical activity</a:t>
            </a:r>
            <a:endParaRPr lang="en-US" dirty="0"/>
          </a:p>
        </p:txBody>
      </p:sp>
      <p:sp>
        <p:nvSpPr>
          <p:cNvPr id="3" name="Content Placeholder 2"/>
          <p:cNvSpPr>
            <a:spLocks noGrp="1"/>
          </p:cNvSpPr>
          <p:nvPr>
            <p:ph idx="1"/>
          </p:nvPr>
        </p:nvSpPr>
        <p:spPr/>
        <p:txBody>
          <a:bodyPr>
            <a:normAutofit/>
          </a:bodyPr>
          <a:lstStyle/>
          <a:p>
            <a:pPr marL="0" indent="0" algn="ctr">
              <a:buNone/>
            </a:pPr>
            <a:r>
              <a:rPr lang="en-US" sz="2000" dirty="0" smtClean="0"/>
              <a:t>moderate-intensity </a:t>
            </a:r>
            <a:r>
              <a:rPr lang="en-US" sz="2000" dirty="0"/>
              <a:t>exercise (able to carry on a normal conversation during exercise) that includes aerobic exercise and strength training, performed for 30 minutes daily, five to seven days per </a:t>
            </a:r>
            <a:r>
              <a:rPr lang="en-US" sz="2000" dirty="0" smtClean="0"/>
              <a:t>week</a:t>
            </a:r>
            <a:endParaRPr lang="en-US" sz="2000" dirty="0"/>
          </a:p>
        </p:txBody>
      </p:sp>
    </p:spTree>
    <p:extLst>
      <p:ext uri="{BB962C8B-B14F-4D97-AF65-F5344CB8AC3E}">
        <p14:creationId xmlns:p14="http://schemas.microsoft.com/office/powerpoint/2010/main" val="1719192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Immunization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smtClean="0"/>
              <a:t>COVID-19</a:t>
            </a:r>
            <a:r>
              <a:rPr lang="en-US" dirty="0"/>
              <a:t> </a:t>
            </a:r>
            <a:endParaRPr lang="en-US" dirty="0" smtClean="0"/>
          </a:p>
          <a:p>
            <a:r>
              <a:rPr lang="en-US" b="1" dirty="0" smtClean="0"/>
              <a:t>Influenza</a:t>
            </a:r>
            <a:r>
              <a:rPr lang="en-US" dirty="0"/>
              <a:t> </a:t>
            </a:r>
            <a:endParaRPr lang="en-US" dirty="0" smtClean="0"/>
          </a:p>
          <a:p>
            <a:r>
              <a:rPr lang="en-US" b="1" dirty="0" smtClean="0"/>
              <a:t>Tetanus</a:t>
            </a:r>
            <a:r>
              <a:rPr lang="en-US" b="1" dirty="0"/>
              <a:t>, diphtheria, pertussis</a:t>
            </a:r>
            <a:r>
              <a:rPr lang="en-US" dirty="0"/>
              <a:t> </a:t>
            </a:r>
            <a:r>
              <a:rPr lang="en-US" dirty="0" smtClean="0"/>
              <a:t>–up-to-date + third trimester of each pregnancy to protect the infant from pertussis, regardless of prior maternal vaccination.</a:t>
            </a:r>
            <a:endParaRPr lang="en-US" dirty="0"/>
          </a:p>
        </p:txBody>
      </p:sp>
    </p:spTree>
    <p:extLst>
      <p:ext uri="{BB962C8B-B14F-4D97-AF65-F5344CB8AC3E}">
        <p14:creationId xmlns:p14="http://schemas.microsoft.com/office/powerpoint/2010/main" val="702229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FREQUENCY OF PRENATAL VISITS</a:t>
            </a:r>
            <a:endParaRPr lang="en-US" dirty="0"/>
          </a:p>
        </p:txBody>
      </p:sp>
      <p:sp>
        <p:nvSpPr>
          <p:cNvPr id="3" name="Content Placeholder 2"/>
          <p:cNvSpPr>
            <a:spLocks noGrp="1"/>
          </p:cNvSpPr>
          <p:nvPr>
            <p:ph idx="1"/>
          </p:nvPr>
        </p:nvSpPr>
        <p:spPr/>
        <p:txBody>
          <a:bodyPr>
            <a:normAutofit lnSpcReduction="10000"/>
          </a:bodyPr>
          <a:lstStyle/>
          <a:p>
            <a:r>
              <a:rPr lang="en-US" b="1" dirty="0" smtClean="0"/>
              <a:t>nulliparous</a:t>
            </a:r>
            <a:r>
              <a:rPr lang="en-US" dirty="0" smtClean="0"/>
              <a:t> </a:t>
            </a:r>
            <a:r>
              <a:rPr lang="en-US" dirty="0"/>
              <a:t>women with uncomplicated pregnancies </a:t>
            </a:r>
            <a:r>
              <a:rPr lang="en-US" dirty="0" smtClean="0"/>
              <a:t>--- </a:t>
            </a:r>
          </a:p>
          <a:p>
            <a:pPr marL="0" indent="0">
              <a:buNone/>
            </a:pPr>
            <a:r>
              <a:rPr lang="en-US" dirty="0" smtClean="0"/>
              <a:t> </a:t>
            </a:r>
            <a:r>
              <a:rPr lang="en-US" dirty="0"/>
              <a:t>every 4 weeks until 28 weeks of </a:t>
            </a:r>
            <a:r>
              <a:rPr lang="en-US" dirty="0" smtClean="0"/>
              <a:t>gestation</a:t>
            </a:r>
          </a:p>
          <a:p>
            <a:pPr marL="0" indent="0">
              <a:buNone/>
            </a:pPr>
            <a:r>
              <a:rPr lang="en-US" dirty="0" smtClean="0"/>
              <a:t>every </a:t>
            </a:r>
            <a:r>
              <a:rPr lang="en-US" dirty="0"/>
              <a:t>2 weeks from 28 to 36 </a:t>
            </a:r>
            <a:r>
              <a:rPr lang="en-US" dirty="0" smtClean="0"/>
              <a:t>weeks</a:t>
            </a:r>
          </a:p>
          <a:p>
            <a:pPr marL="0" indent="0">
              <a:buNone/>
            </a:pPr>
            <a:r>
              <a:rPr lang="en-US" dirty="0" smtClean="0"/>
              <a:t>weekly </a:t>
            </a:r>
            <a:r>
              <a:rPr lang="en-US" dirty="0"/>
              <a:t>until delivery </a:t>
            </a:r>
            <a:endParaRPr lang="en-US" dirty="0" smtClean="0"/>
          </a:p>
          <a:p>
            <a:endParaRPr lang="en-US" dirty="0"/>
          </a:p>
          <a:p>
            <a:r>
              <a:rPr lang="en-US" b="1" dirty="0" smtClean="0"/>
              <a:t>Parous</a:t>
            </a:r>
            <a:r>
              <a:rPr lang="en-US" dirty="0" smtClean="0"/>
              <a:t> </a:t>
            </a:r>
            <a:r>
              <a:rPr lang="en-US" dirty="0"/>
              <a:t>women with uncomplicated medical and obstetric histories may be seen less </a:t>
            </a:r>
            <a:r>
              <a:rPr lang="en-US" dirty="0" smtClean="0"/>
              <a:t>frequently</a:t>
            </a:r>
            <a:endParaRPr lang="en-US" dirty="0"/>
          </a:p>
          <a:p>
            <a:endParaRPr lang="en-US" dirty="0" smtClean="0"/>
          </a:p>
          <a:p>
            <a:r>
              <a:rPr lang="en-US" dirty="0"/>
              <a:t>NICE---- 10 appointments for nulliparous </a:t>
            </a:r>
            <a:r>
              <a:rPr lang="en-US" dirty="0" smtClean="0"/>
              <a:t>--- 7 </a:t>
            </a:r>
            <a:r>
              <a:rPr lang="en-US" dirty="0"/>
              <a:t>appointments for parous </a:t>
            </a:r>
            <a:endParaRPr lang="en-US" dirty="0" smtClean="0"/>
          </a:p>
          <a:p>
            <a:r>
              <a:rPr lang="en-US" dirty="0" smtClean="0"/>
              <a:t>WHO suggest </a:t>
            </a:r>
            <a:r>
              <a:rPr lang="en-US" dirty="0"/>
              <a:t>a minimum of eight antenatal visits for all women, regardless of </a:t>
            </a:r>
            <a:r>
              <a:rPr lang="en-US" dirty="0" smtClean="0"/>
              <a:t>parity</a:t>
            </a:r>
          </a:p>
        </p:txBody>
      </p:sp>
    </p:spTree>
    <p:extLst>
      <p:ext uri="{BB962C8B-B14F-4D97-AF65-F5344CB8AC3E}">
        <p14:creationId xmlns:p14="http://schemas.microsoft.com/office/powerpoint/2010/main" val="743279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SIGNS AND SYMPTOMS THAT SHOULD BE REPORTED TO THE HEALTH CARE PROVIDER</a:t>
            </a:r>
            <a:endParaRPr lang="en-US" dirty="0"/>
          </a:p>
        </p:txBody>
      </p:sp>
      <p:sp>
        <p:nvSpPr>
          <p:cNvPr id="3" name="Content Placeholder 2"/>
          <p:cNvSpPr>
            <a:spLocks noGrp="1"/>
          </p:cNvSpPr>
          <p:nvPr>
            <p:ph idx="1"/>
          </p:nvPr>
        </p:nvSpPr>
        <p:spPr/>
        <p:txBody>
          <a:bodyPr>
            <a:normAutofit/>
          </a:bodyPr>
          <a:lstStyle/>
          <a:p>
            <a:r>
              <a:rPr lang="en-US" dirty="0" smtClean="0"/>
              <a:t>Vaginal </a:t>
            </a:r>
            <a:r>
              <a:rPr lang="en-US" dirty="0"/>
              <a:t>bleeding </a:t>
            </a:r>
            <a:endParaRPr lang="en-US" dirty="0" smtClean="0"/>
          </a:p>
          <a:p>
            <a:r>
              <a:rPr lang="en-US" dirty="0" smtClean="0"/>
              <a:t>Leakage </a:t>
            </a:r>
            <a:r>
              <a:rPr lang="en-US" dirty="0"/>
              <a:t>of fluid per vagina </a:t>
            </a:r>
            <a:endParaRPr lang="en-US" dirty="0" smtClean="0"/>
          </a:p>
          <a:p>
            <a:r>
              <a:rPr lang="en-US" dirty="0" smtClean="0"/>
              <a:t>Decreased </a:t>
            </a:r>
            <a:r>
              <a:rPr lang="en-US" dirty="0"/>
              <a:t>fetal activity </a:t>
            </a:r>
            <a:endParaRPr lang="en-US" dirty="0" smtClean="0"/>
          </a:p>
          <a:p>
            <a:r>
              <a:rPr lang="en-US" dirty="0" smtClean="0"/>
              <a:t>Signs </a:t>
            </a:r>
            <a:r>
              <a:rPr lang="en-US" dirty="0"/>
              <a:t>and symptoms of preterm labor </a:t>
            </a:r>
            <a:endParaRPr lang="en-US" dirty="0" smtClean="0"/>
          </a:p>
          <a:p>
            <a:r>
              <a:rPr lang="en-US" dirty="0" smtClean="0"/>
              <a:t>Signs </a:t>
            </a:r>
            <a:r>
              <a:rPr lang="en-US" dirty="0"/>
              <a:t>and symptoms of preeclampsia </a:t>
            </a:r>
          </a:p>
        </p:txBody>
      </p:sp>
    </p:spTree>
    <p:extLst>
      <p:ext uri="{BB962C8B-B14F-4D97-AF65-F5344CB8AC3E}">
        <p14:creationId xmlns:p14="http://schemas.microsoft.com/office/powerpoint/2010/main" val="3298830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92055" y="4881095"/>
            <a:ext cx="4817505" cy="1646302"/>
          </a:xfrm>
        </p:spPr>
        <p:txBody>
          <a:bodyPr/>
          <a:lstStyle/>
          <a:p>
            <a:pPr algn="ctr"/>
            <a:r>
              <a:rPr lang="en-US" b="1" dirty="0"/>
              <a:t>Prenatal care</a:t>
            </a:r>
            <a:endParaRPr lang="en-US" dirty="0"/>
          </a:p>
        </p:txBody>
      </p:sp>
      <p:sp>
        <p:nvSpPr>
          <p:cNvPr id="3" name="Subtitle 2"/>
          <p:cNvSpPr>
            <a:spLocks noGrp="1"/>
          </p:cNvSpPr>
          <p:nvPr>
            <p:ph type="subTitle" idx="1"/>
          </p:nvPr>
        </p:nvSpPr>
        <p:spPr/>
        <p:txBody>
          <a:bodyPr/>
          <a:lstStyle/>
          <a:p>
            <a:endParaRPr lang="en-US" dirty="0"/>
          </a:p>
        </p:txBody>
      </p:sp>
      <p:pic>
        <p:nvPicPr>
          <p:cNvPr id="1028" name="Picture 4" descr="Prenatal Visits/New Babies - West End Peds by Dr. Ariz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0426" y="95143"/>
            <a:ext cx="5826191" cy="50525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762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ONGOING </a:t>
            </a:r>
            <a:r>
              <a:rPr lang="en-US" b="1" dirty="0"/>
              <a:t>ASSESSMENTS</a:t>
            </a:r>
            <a:endParaRPr lang="en-US" dirty="0"/>
          </a:p>
        </p:txBody>
      </p:sp>
      <p:sp>
        <p:nvSpPr>
          <p:cNvPr id="3" name="Content Placeholder 2"/>
          <p:cNvSpPr>
            <a:spLocks noGrp="1"/>
          </p:cNvSpPr>
          <p:nvPr>
            <p:ph idx="1"/>
          </p:nvPr>
        </p:nvSpPr>
        <p:spPr/>
        <p:txBody>
          <a:bodyPr>
            <a:normAutofit/>
          </a:bodyPr>
          <a:lstStyle/>
          <a:p>
            <a:r>
              <a:rPr lang="en-US" dirty="0" smtClean="0"/>
              <a:t>blood </a:t>
            </a:r>
            <a:r>
              <a:rPr lang="en-US" dirty="0"/>
              <a:t>pressure </a:t>
            </a:r>
            <a:endParaRPr lang="en-US" dirty="0" smtClean="0"/>
          </a:p>
          <a:p>
            <a:r>
              <a:rPr lang="en-US" dirty="0" smtClean="0"/>
              <a:t>weight </a:t>
            </a:r>
          </a:p>
          <a:p>
            <a:r>
              <a:rPr lang="en-US" dirty="0" smtClean="0"/>
              <a:t>Urine </a:t>
            </a:r>
            <a:r>
              <a:rPr lang="en-US" dirty="0"/>
              <a:t>dipstick for </a:t>
            </a:r>
            <a:r>
              <a:rPr lang="en-US" dirty="0" smtClean="0"/>
              <a:t>protein</a:t>
            </a:r>
          </a:p>
          <a:p>
            <a:r>
              <a:rPr lang="en-US" dirty="0"/>
              <a:t>Documentation of fetal heart rate</a:t>
            </a:r>
            <a:r>
              <a:rPr lang="en-US" dirty="0" smtClean="0"/>
              <a:t>.</a:t>
            </a:r>
            <a:endParaRPr lang="en-US" dirty="0"/>
          </a:p>
          <a:p>
            <a:r>
              <a:rPr lang="en-US" dirty="0" smtClean="0"/>
              <a:t>Assessment </a:t>
            </a:r>
            <a:r>
              <a:rPr lang="en-US" dirty="0"/>
              <a:t>of fetal growth in the second and third trimesters </a:t>
            </a:r>
            <a:r>
              <a:rPr lang="en-US" dirty="0" smtClean="0"/>
              <a:t>--- fundal </a:t>
            </a:r>
            <a:r>
              <a:rPr lang="en-US" dirty="0"/>
              <a:t>height or by ultrasound evaluation for women with risk factors for </a:t>
            </a:r>
            <a:r>
              <a:rPr lang="en-US" dirty="0" smtClean="0"/>
              <a:t>IUGR</a:t>
            </a:r>
            <a:endParaRPr lang="en-US" dirty="0"/>
          </a:p>
          <a:p>
            <a:r>
              <a:rPr lang="en-US" dirty="0" smtClean="0"/>
              <a:t>Assessment </a:t>
            </a:r>
            <a:r>
              <a:rPr lang="en-US" dirty="0"/>
              <a:t>of maternal perception of fetal activity (in the second and third trimesters).</a:t>
            </a:r>
          </a:p>
          <a:p>
            <a:r>
              <a:rPr lang="en-US" dirty="0" smtClean="0"/>
              <a:t>Assessment </a:t>
            </a:r>
            <a:r>
              <a:rPr lang="en-US" dirty="0"/>
              <a:t>of fetal presentation (in the third trimester).</a:t>
            </a:r>
          </a:p>
          <a:p>
            <a:endParaRPr lang="en-US" dirty="0"/>
          </a:p>
        </p:txBody>
      </p:sp>
      <p:sp>
        <p:nvSpPr>
          <p:cNvPr id="4" name="TextBox 3"/>
          <p:cNvSpPr txBox="1"/>
          <p:nvPr/>
        </p:nvSpPr>
        <p:spPr>
          <a:xfrm>
            <a:off x="2788920" y="6041362"/>
            <a:ext cx="5059680" cy="523220"/>
          </a:xfrm>
          <a:prstGeom prst="rect">
            <a:avLst/>
          </a:prstGeom>
          <a:noFill/>
        </p:spPr>
        <p:txBody>
          <a:bodyPr wrap="square" rtlCol="0">
            <a:spAutoFit/>
          </a:bodyPr>
          <a:lstStyle/>
          <a:p>
            <a:pPr algn="ctr"/>
            <a:r>
              <a:rPr lang="en-US" sz="2800" b="1" dirty="0" smtClean="0"/>
              <a:t>50 ---70----80 %</a:t>
            </a:r>
            <a:endParaRPr lang="en-US" sz="2800" b="1" dirty="0"/>
          </a:p>
        </p:txBody>
      </p:sp>
    </p:spTree>
    <p:extLst>
      <p:ext uri="{BB962C8B-B14F-4D97-AF65-F5344CB8AC3E}">
        <p14:creationId xmlns:p14="http://schemas.microsoft.com/office/powerpoint/2010/main" val="1717331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PERIODIC ASSESSMENTS AND PROCEDURES</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sz="2400" b="1" dirty="0"/>
              <a:t>15 to 24 weeks of </a:t>
            </a:r>
            <a:r>
              <a:rPr lang="en-US" sz="2400" b="1" dirty="0" smtClean="0"/>
              <a:t>gestation</a:t>
            </a:r>
          </a:p>
          <a:p>
            <a:pPr marL="0" indent="0" algn="ctr">
              <a:buNone/>
            </a:pPr>
            <a:endParaRPr lang="en-US" sz="2400" dirty="0"/>
          </a:p>
          <a:p>
            <a:r>
              <a:rPr lang="en-US" b="1" dirty="0"/>
              <a:t>Screen for neural tube defects</a:t>
            </a:r>
            <a:r>
              <a:rPr lang="en-US" dirty="0"/>
              <a:t> </a:t>
            </a:r>
            <a:r>
              <a:rPr lang="en-US" dirty="0" smtClean="0"/>
              <a:t>— serum </a:t>
            </a:r>
            <a:r>
              <a:rPr lang="en-US" dirty="0"/>
              <a:t>alpha-fetoprotein and </a:t>
            </a:r>
            <a:r>
              <a:rPr lang="en-US" sz="2100" b="1" dirty="0"/>
              <a:t>ultrasound examination </a:t>
            </a:r>
            <a:r>
              <a:rPr lang="en-US" dirty="0"/>
              <a:t>are both effective </a:t>
            </a:r>
            <a:r>
              <a:rPr lang="en-US" dirty="0" smtClean="0"/>
              <a:t>methods</a:t>
            </a:r>
          </a:p>
          <a:p>
            <a:endParaRPr lang="en-US" dirty="0"/>
          </a:p>
          <a:p>
            <a:r>
              <a:rPr lang="en-US" dirty="0" smtClean="0"/>
              <a:t> </a:t>
            </a:r>
            <a:r>
              <a:rPr lang="en-US" b="1" dirty="0" smtClean="0"/>
              <a:t>Screen </a:t>
            </a:r>
            <a:r>
              <a:rPr lang="en-US" b="1" dirty="0"/>
              <a:t>for trisomy 21</a:t>
            </a:r>
            <a:r>
              <a:rPr lang="en-US" dirty="0"/>
              <a:t> — </a:t>
            </a:r>
            <a:r>
              <a:rPr lang="en-US" dirty="0" smtClean="0"/>
              <a:t> quadruple test  or Cell free DNA </a:t>
            </a:r>
          </a:p>
          <a:p>
            <a:endParaRPr lang="en-US" dirty="0" smtClean="0"/>
          </a:p>
          <a:p>
            <a:r>
              <a:rPr lang="en-US" b="1" dirty="0" smtClean="0"/>
              <a:t>Screen </a:t>
            </a:r>
            <a:r>
              <a:rPr lang="en-US" b="1" dirty="0"/>
              <a:t>for fetal anomalies</a:t>
            </a:r>
            <a:r>
              <a:rPr lang="en-US" dirty="0"/>
              <a:t> — </a:t>
            </a:r>
            <a:r>
              <a:rPr lang="en-US" dirty="0" smtClean="0"/>
              <a:t>ultrasound </a:t>
            </a:r>
            <a:r>
              <a:rPr lang="en-US" dirty="0"/>
              <a:t>screening for fetal structural </a:t>
            </a:r>
            <a:r>
              <a:rPr lang="en-US" dirty="0" smtClean="0"/>
              <a:t>anomalies,between </a:t>
            </a:r>
            <a:r>
              <a:rPr lang="en-US" dirty="0"/>
              <a:t>18 and 22 weeks of </a:t>
            </a:r>
            <a:r>
              <a:rPr lang="en-US" dirty="0" smtClean="0"/>
              <a:t>gestation</a:t>
            </a:r>
          </a:p>
          <a:p>
            <a:endParaRPr lang="en-US" dirty="0" smtClean="0"/>
          </a:p>
          <a:p>
            <a:r>
              <a:rPr lang="en-US" b="1" dirty="0"/>
              <a:t>Screen for short cervix</a:t>
            </a:r>
            <a:r>
              <a:rPr lang="en-US" dirty="0"/>
              <a:t> — </a:t>
            </a:r>
            <a:r>
              <a:rPr lang="en-US" dirty="0" smtClean="0"/>
              <a:t>risk </a:t>
            </a:r>
            <a:r>
              <a:rPr lang="en-US" dirty="0"/>
              <a:t>factors based </a:t>
            </a:r>
          </a:p>
          <a:p>
            <a:endParaRPr lang="en-US" dirty="0" smtClean="0"/>
          </a:p>
        </p:txBody>
      </p:sp>
    </p:spTree>
    <p:extLst>
      <p:ext uri="{BB962C8B-B14F-4D97-AF65-F5344CB8AC3E}">
        <p14:creationId xmlns:p14="http://schemas.microsoft.com/office/powerpoint/2010/main" val="2344092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2600" dirty="0"/>
              <a:t>24 to 28 weeks of gestation</a:t>
            </a:r>
          </a:p>
          <a:p>
            <a:r>
              <a:rPr lang="en-US" b="1" dirty="0"/>
              <a:t>Screen for gestational diabetes</a:t>
            </a:r>
            <a:r>
              <a:rPr lang="en-US" dirty="0"/>
              <a:t> — </a:t>
            </a:r>
            <a:r>
              <a:rPr lang="en-US" dirty="0" smtClean="0"/>
              <a:t>universal </a:t>
            </a:r>
            <a:r>
              <a:rPr lang="en-US" dirty="0"/>
              <a:t>screening </a:t>
            </a:r>
            <a:r>
              <a:rPr lang="en-US" dirty="0" smtClean="0"/>
              <a:t>24 </a:t>
            </a:r>
            <a:r>
              <a:rPr lang="en-US" dirty="0"/>
              <a:t>to 28 weeks </a:t>
            </a:r>
            <a:endParaRPr lang="en-US" dirty="0" smtClean="0"/>
          </a:p>
          <a:p>
            <a:endParaRPr lang="en-US" b="1" dirty="0"/>
          </a:p>
          <a:p>
            <a:r>
              <a:rPr lang="en-US" b="1" dirty="0" smtClean="0"/>
              <a:t>Administer </a:t>
            </a:r>
            <a:r>
              <a:rPr lang="en-US" b="1" dirty="0"/>
              <a:t>anti-D immune globulin to RhD-negative women</a:t>
            </a:r>
            <a:r>
              <a:rPr lang="en-US" dirty="0"/>
              <a:t> — </a:t>
            </a:r>
            <a:r>
              <a:rPr lang="en-US" dirty="0" smtClean="0"/>
              <a:t>at 28 </a:t>
            </a:r>
            <a:r>
              <a:rPr lang="en-US" dirty="0"/>
              <a:t>weeks </a:t>
            </a:r>
            <a:endParaRPr lang="en-US" dirty="0" smtClean="0"/>
          </a:p>
          <a:p>
            <a:endParaRPr lang="en-US" b="1" dirty="0"/>
          </a:p>
          <a:p>
            <a:r>
              <a:rPr lang="en-US" b="1" dirty="0" smtClean="0"/>
              <a:t>Screen </a:t>
            </a:r>
            <a:r>
              <a:rPr lang="en-US" b="1" dirty="0"/>
              <a:t>for anemia</a:t>
            </a:r>
            <a:r>
              <a:rPr lang="en-US" dirty="0"/>
              <a:t> — </a:t>
            </a:r>
          </a:p>
        </p:txBody>
      </p:sp>
    </p:spTree>
    <p:extLst>
      <p:ext uri="{BB962C8B-B14F-4D97-AF65-F5344CB8AC3E}">
        <p14:creationId xmlns:p14="http://schemas.microsoft.com/office/powerpoint/2010/main" val="4053215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2600" dirty="0"/>
              <a:t>28 to 36 weeks of gestation</a:t>
            </a:r>
            <a:r>
              <a:rPr lang="en-US" dirty="0"/>
              <a:t/>
            </a:r>
            <a:br>
              <a:rPr lang="en-US" dirty="0"/>
            </a:br>
            <a:endParaRPr lang="en-US" b="1" dirty="0" smtClean="0"/>
          </a:p>
          <a:p>
            <a:r>
              <a:rPr lang="en-US" b="1" dirty="0" smtClean="0"/>
              <a:t>Screen </a:t>
            </a:r>
            <a:r>
              <a:rPr lang="en-US" b="1" dirty="0"/>
              <a:t>for fetal growth restriction</a:t>
            </a:r>
            <a:r>
              <a:rPr lang="en-US" dirty="0"/>
              <a:t> </a:t>
            </a:r>
            <a:r>
              <a:rPr lang="en-US" dirty="0" smtClean="0"/>
              <a:t>—</a:t>
            </a:r>
          </a:p>
          <a:p>
            <a:endParaRPr lang="en-US" dirty="0" smtClean="0"/>
          </a:p>
          <a:p>
            <a:r>
              <a:rPr lang="en-US" b="1" dirty="0"/>
              <a:t>Determine the appropriate approach for antenatal fetal surveillance</a:t>
            </a:r>
            <a:r>
              <a:rPr lang="en-US" dirty="0"/>
              <a:t> </a:t>
            </a:r>
            <a:r>
              <a:rPr lang="en-US" dirty="0" smtClean="0"/>
              <a:t>—</a:t>
            </a:r>
          </a:p>
          <a:p>
            <a:endParaRPr lang="en-US" b="1" dirty="0"/>
          </a:p>
          <a:p>
            <a:r>
              <a:rPr lang="en-US" b="1" dirty="0" smtClean="0"/>
              <a:t>Offer </a:t>
            </a:r>
            <a:r>
              <a:rPr lang="en-US" b="1" dirty="0"/>
              <a:t>external cephalic version of noncephalic fetal presentations</a:t>
            </a:r>
            <a:r>
              <a:rPr lang="en-US" dirty="0"/>
              <a:t> — at 36 weeks </a:t>
            </a:r>
          </a:p>
          <a:p>
            <a:endParaRPr lang="en-US" dirty="0"/>
          </a:p>
        </p:txBody>
      </p:sp>
    </p:spTree>
    <p:extLst>
      <p:ext uri="{BB962C8B-B14F-4D97-AF65-F5344CB8AC3E}">
        <p14:creationId xmlns:p14="http://schemas.microsoft.com/office/powerpoint/2010/main" val="181664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2600" b="1" dirty="0"/>
              <a:t>36 to 41 weeks of </a:t>
            </a:r>
            <a:r>
              <a:rPr lang="en-US" sz="2600" b="1" dirty="0" smtClean="0"/>
              <a:t>gestation</a:t>
            </a:r>
          </a:p>
          <a:p>
            <a:pPr marL="0" indent="0" algn="ctr">
              <a:buNone/>
            </a:pPr>
            <a:endParaRPr lang="en-US" sz="2600" dirty="0"/>
          </a:p>
          <a:p>
            <a:r>
              <a:rPr lang="en-US" b="1" dirty="0"/>
              <a:t>Screen for group B beta-hemolytic streptococcus</a:t>
            </a:r>
            <a:r>
              <a:rPr lang="en-US" dirty="0"/>
              <a:t> — </a:t>
            </a:r>
            <a:r>
              <a:rPr lang="en-US" dirty="0" smtClean="0"/>
              <a:t>36+0 </a:t>
            </a:r>
            <a:r>
              <a:rPr lang="en-US" dirty="0"/>
              <a:t>to 37+6 weeks </a:t>
            </a:r>
            <a:r>
              <a:rPr lang="en-US" dirty="0" smtClean="0"/>
              <a:t>---lower </a:t>
            </a:r>
            <a:r>
              <a:rPr lang="en-US" dirty="0"/>
              <a:t>vagina and </a:t>
            </a:r>
            <a:r>
              <a:rPr lang="en-US" dirty="0" smtClean="0"/>
              <a:t>rectum</a:t>
            </a:r>
          </a:p>
        </p:txBody>
      </p:sp>
    </p:spTree>
    <p:extLst>
      <p:ext uri="{BB962C8B-B14F-4D97-AF65-F5344CB8AC3E}">
        <p14:creationId xmlns:p14="http://schemas.microsoft.com/office/powerpoint/2010/main" val="2191026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2600" b="1" dirty="0" smtClean="0"/>
              <a:t>Postterm </a:t>
            </a:r>
            <a:r>
              <a:rPr lang="en-US" sz="2600" b="1" dirty="0"/>
              <a:t>pregnancy </a:t>
            </a:r>
            <a:endParaRPr lang="en-US" sz="2600" b="1" dirty="0" smtClean="0"/>
          </a:p>
          <a:p>
            <a:pPr marL="0" indent="0" algn="ctr">
              <a:buNone/>
            </a:pPr>
            <a:endParaRPr lang="en-US" sz="2600" b="1" dirty="0"/>
          </a:p>
          <a:p>
            <a:r>
              <a:rPr lang="en-US" u="sng" dirty="0" smtClean="0"/>
              <a:t>membrane </a:t>
            </a:r>
            <a:r>
              <a:rPr lang="en-US" u="sng" dirty="0"/>
              <a:t>stripping/sweeping </a:t>
            </a:r>
            <a:r>
              <a:rPr lang="en-US" dirty="0"/>
              <a:t>after 39 weeks may </a:t>
            </a:r>
            <a:r>
              <a:rPr lang="en-US" dirty="0" smtClean="0"/>
              <a:t>be offered</a:t>
            </a:r>
          </a:p>
          <a:p>
            <a:endParaRPr lang="en-US" dirty="0"/>
          </a:p>
          <a:p>
            <a:r>
              <a:rPr lang="en-US" dirty="0"/>
              <a:t>For women ≥41 weeks of </a:t>
            </a:r>
            <a:r>
              <a:rPr lang="en-US" dirty="0" smtClean="0"/>
              <a:t>gestation --- </a:t>
            </a:r>
            <a:r>
              <a:rPr lang="en-US" u="sng" dirty="0" smtClean="0"/>
              <a:t>induction of labour </a:t>
            </a:r>
            <a:endParaRPr lang="en-US" u="sng" dirty="0"/>
          </a:p>
        </p:txBody>
      </p:sp>
    </p:spTree>
    <p:extLst>
      <p:ext uri="{BB962C8B-B14F-4D97-AF65-F5344CB8AC3E}">
        <p14:creationId xmlns:p14="http://schemas.microsoft.com/office/powerpoint/2010/main" val="1332868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itle 1"/>
          <p:cNvSpPr txBox="1">
            <a:spLocks/>
          </p:cNvSpPr>
          <p:nvPr/>
        </p:nvSpPr>
        <p:spPr>
          <a:xfrm>
            <a:off x="1835696" y="2636912"/>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smtClean="0"/>
              <a:t>Thank You</a:t>
            </a:r>
            <a:endParaRPr lang="en-US" sz="6000" dirty="0"/>
          </a:p>
        </p:txBody>
      </p:sp>
    </p:spTree>
    <p:extLst>
      <p:ext uri="{BB962C8B-B14F-4D97-AF65-F5344CB8AC3E}">
        <p14:creationId xmlns:p14="http://schemas.microsoft.com/office/powerpoint/2010/main" val="3706303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GOALS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Early</a:t>
            </a:r>
            <a:r>
              <a:rPr lang="en-US" dirty="0"/>
              <a:t>, accurate estimation of </a:t>
            </a:r>
            <a:r>
              <a:rPr lang="en-US" sz="2000" b="1" dirty="0"/>
              <a:t>gestational </a:t>
            </a:r>
            <a:r>
              <a:rPr lang="en-US" sz="2000" b="1" dirty="0" smtClean="0"/>
              <a:t>age</a:t>
            </a:r>
          </a:p>
          <a:p>
            <a:endParaRPr lang="en-US" b="1" dirty="0"/>
          </a:p>
          <a:p>
            <a:r>
              <a:rPr lang="en-US" dirty="0" smtClean="0"/>
              <a:t>Identification </a:t>
            </a:r>
            <a:r>
              <a:rPr lang="en-US" dirty="0"/>
              <a:t>of pregnancies at </a:t>
            </a:r>
            <a:r>
              <a:rPr lang="en-US" sz="2000" b="1" dirty="0"/>
              <a:t>increased risk</a:t>
            </a:r>
            <a:r>
              <a:rPr lang="en-US" dirty="0"/>
              <a:t> for maternal or fetal morbidity and </a:t>
            </a:r>
            <a:r>
              <a:rPr lang="en-US" dirty="0" smtClean="0"/>
              <a:t>mortality</a:t>
            </a:r>
          </a:p>
          <a:p>
            <a:endParaRPr lang="en-US" dirty="0"/>
          </a:p>
          <a:p>
            <a:r>
              <a:rPr lang="en-US" dirty="0" smtClean="0"/>
              <a:t>Ongoing </a:t>
            </a:r>
            <a:r>
              <a:rPr lang="en-US" dirty="0"/>
              <a:t>evaluation of maternal and fetal </a:t>
            </a:r>
            <a:r>
              <a:rPr lang="en-US" sz="2000" b="1" dirty="0"/>
              <a:t>health </a:t>
            </a:r>
            <a:r>
              <a:rPr lang="en-US" sz="2000" b="1" dirty="0" smtClean="0"/>
              <a:t>status</a:t>
            </a:r>
          </a:p>
          <a:p>
            <a:endParaRPr lang="en-US" sz="2000" b="1" dirty="0"/>
          </a:p>
          <a:p>
            <a:r>
              <a:rPr lang="en-US" dirty="0" smtClean="0"/>
              <a:t>Anticipation </a:t>
            </a:r>
            <a:r>
              <a:rPr lang="en-US" dirty="0"/>
              <a:t>of </a:t>
            </a:r>
            <a:r>
              <a:rPr lang="en-US" sz="2000" b="1" dirty="0"/>
              <a:t>problems</a:t>
            </a:r>
            <a:r>
              <a:rPr lang="en-US" dirty="0"/>
              <a:t>, with </a:t>
            </a:r>
            <a:r>
              <a:rPr lang="en-US" sz="2000" b="1" dirty="0"/>
              <a:t>intervention</a:t>
            </a:r>
            <a:r>
              <a:rPr lang="en-US" sz="2000" dirty="0"/>
              <a:t> </a:t>
            </a:r>
            <a:r>
              <a:rPr lang="en-US" dirty="0"/>
              <a:t>(if possible) to prevent or </a:t>
            </a:r>
            <a:endParaRPr lang="en-US" dirty="0" smtClean="0"/>
          </a:p>
          <a:p>
            <a:pPr marL="0" indent="0">
              <a:buNone/>
            </a:pPr>
            <a:r>
              <a:rPr lang="en-US" dirty="0" smtClean="0"/>
              <a:t>minimize morbidity</a:t>
            </a:r>
          </a:p>
          <a:p>
            <a:pPr marL="0" indent="0">
              <a:buNone/>
            </a:pPr>
            <a:endParaRPr lang="en-US" dirty="0"/>
          </a:p>
          <a:p>
            <a:r>
              <a:rPr lang="en-US" dirty="0" smtClean="0"/>
              <a:t>Health </a:t>
            </a:r>
            <a:r>
              <a:rPr lang="en-US" dirty="0"/>
              <a:t>promotion, </a:t>
            </a:r>
            <a:r>
              <a:rPr lang="en-US" sz="2000" b="1" dirty="0"/>
              <a:t>education</a:t>
            </a:r>
            <a:r>
              <a:rPr lang="en-US" dirty="0"/>
              <a:t>, support, and shared </a:t>
            </a:r>
            <a:r>
              <a:rPr lang="en-US" dirty="0" smtClean="0"/>
              <a:t>decision-making</a:t>
            </a:r>
            <a:endParaRPr lang="en-US" dirty="0"/>
          </a:p>
        </p:txBody>
      </p:sp>
    </p:spTree>
    <p:extLst>
      <p:ext uri="{BB962C8B-B14F-4D97-AF65-F5344CB8AC3E}">
        <p14:creationId xmlns:p14="http://schemas.microsoft.com/office/powerpoint/2010/main" val="176140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TIMING</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smtClean="0"/>
              <a:t>should be initiated in the first trimester --- 10 </a:t>
            </a:r>
            <a:r>
              <a:rPr lang="en-US" sz="4400" dirty="0"/>
              <a:t>weeks of </a:t>
            </a:r>
            <a:r>
              <a:rPr lang="en-US" sz="4400" dirty="0" smtClean="0"/>
              <a:t>gestation</a:t>
            </a:r>
            <a:endParaRPr lang="en-US" sz="4400" dirty="0"/>
          </a:p>
        </p:txBody>
      </p:sp>
    </p:spTree>
    <p:extLst>
      <p:ext uri="{BB962C8B-B14F-4D97-AF65-F5344CB8AC3E}">
        <p14:creationId xmlns:p14="http://schemas.microsoft.com/office/powerpoint/2010/main" val="1681817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COMPONENTS OF THE INITIAL PRENATAL VISIT</a:t>
            </a:r>
            <a:br>
              <a:rPr lang="en-US" b="1" dirty="0"/>
            </a:br>
            <a:endParaRPr lang="en-US" dirty="0"/>
          </a:p>
        </p:txBody>
      </p:sp>
      <p:sp>
        <p:nvSpPr>
          <p:cNvPr id="3" name="Content Placeholder 2"/>
          <p:cNvSpPr>
            <a:spLocks noGrp="1"/>
          </p:cNvSpPr>
          <p:nvPr>
            <p:ph idx="1"/>
          </p:nvPr>
        </p:nvSpPr>
        <p:spPr/>
        <p:txBody>
          <a:bodyPr>
            <a:normAutofit/>
          </a:bodyPr>
          <a:lstStyle/>
          <a:p>
            <a:r>
              <a:rPr lang="en-US" sz="2800" dirty="0" smtClean="0"/>
              <a:t>History </a:t>
            </a:r>
          </a:p>
          <a:p>
            <a:endParaRPr lang="en-US" sz="2800" dirty="0" smtClean="0"/>
          </a:p>
          <a:p>
            <a:r>
              <a:rPr lang="en-US" sz="2800" dirty="0"/>
              <a:t>P</a:t>
            </a:r>
            <a:r>
              <a:rPr lang="en-US" sz="2800" dirty="0" smtClean="0"/>
              <a:t>hysical examination</a:t>
            </a:r>
          </a:p>
          <a:p>
            <a:endParaRPr lang="en-US" sz="2800" dirty="0" smtClean="0"/>
          </a:p>
          <a:p>
            <a:r>
              <a:rPr lang="en-US" sz="2800" dirty="0"/>
              <a:t>L</a:t>
            </a:r>
            <a:r>
              <a:rPr lang="en-US" sz="2800" dirty="0" smtClean="0"/>
              <a:t>aboratory evaluation</a:t>
            </a:r>
            <a:endParaRPr lang="en-US" sz="2800" dirty="0"/>
          </a:p>
        </p:txBody>
      </p:sp>
    </p:spTree>
    <p:extLst>
      <p:ext uri="{BB962C8B-B14F-4D97-AF65-F5344CB8AC3E}">
        <p14:creationId xmlns:p14="http://schemas.microsoft.com/office/powerpoint/2010/main" val="2922629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History</a:t>
            </a:r>
            <a:r>
              <a:rPr lang="en-US" dirty="0"/>
              <a:t/>
            </a:r>
            <a:br>
              <a:rPr lang="en-US" dirty="0"/>
            </a:br>
            <a:endParaRPr lang="en-US" dirty="0"/>
          </a:p>
        </p:txBody>
      </p:sp>
      <p:sp>
        <p:nvSpPr>
          <p:cNvPr id="3" name="Content Placeholder 2"/>
          <p:cNvSpPr>
            <a:spLocks noGrp="1"/>
          </p:cNvSpPr>
          <p:nvPr>
            <p:ph idx="1"/>
          </p:nvPr>
        </p:nvSpPr>
        <p:spPr>
          <a:xfrm>
            <a:off x="677334" y="1490029"/>
            <a:ext cx="8969586" cy="3880773"/>
          </a:xfrm>
        </p:spPr>
        <p:txBody>
          <a:bodyPr>
            <a:noAutofit/>
          </a:bodyPr>
          <a:lstStyle/>
          <a:p>
            <a:r>
              <a:rPr lang="en-US" sz="1400" dirty="0" smtClean="0"/>
              <a:t>Demographic </a:t>
            </a:r>
            <a:r>
              <a:rPr lang="en-US" sz="1400" dirty="0"/>
              <a:t>information </a:t>
            </a:r>
            <a:endParaRPr lang="en-US" sz="1400" dirty="0" smtClean="0"/>
          </a:p>
          <a:p>
            <a:r>
              <a:rPr lang="en-US" sz="1400" dirty="0" smtClean="0"/>
              <a:t>Past </a:t>
            </a:r>
            <a:r>
              <a:rPr lang="en-US" sz="1400" dirty="0"/>
              <a:t>obstetric history </a:t>
            </a:r>
            <a:endParaRPr lang="en-US" sz="1400" dirty="0" smtClean="0"/>
          </a:p>
          <a:p>
            <a:r>
              <a:rPr lang="en-US" sz="1400" dirty="0" smtClean="0"/>
              <a:t>If </a:t>
            </a:r>
            <a:r>
              <a:rPr lang="en-US" sz="1400" dirty="0"/>
              <a:t>the patient has risk factors for ectopic </a:t>
            </a:r>
            <a:r>
              <a:rPr lang="en-US" sz="1400" dirty="0" smtClean="0"/>
              <a:t>pregnancy</a:t>
            </a:r>
          </a:p>
          <a:p>
            <a:r>
              <a:rPr lang="en-US" sz="1400" dirty="0" smtClean="0"/>
              <a:t>the </a:t>
            </a:r>
            <a:r>
              <a:rPr lang="en-US" sz="1400" dirty="0"/>
              <a:t>risk of an adverse outcome in the next </a:t>
            </a:r>
            <a:r>
              <a:rPr lang="en-US" sz="1400" dirty="0" smtClean="0"/>
              <a:t>pregnancy</a:t>
            </a:r>
          </a:p>
          <a:p>
            <a:r>
              <a:rPr lang="en-US" sz="1400" dirty="0" smtClean="0"/>
              <a:t>Personal </a:t>
            </a:r>
            <a:r>
              <a:rPr lang="en-US" sz="1400" dirty="0"/>
              <a:t>medical history, including allergies, medications, and immunizations; risk assessment for heritable disorders and substance </a:t>
            </a:r>
            <a:r>
              <a:rPr lang="en-US" sz="1400" dirty="0" smtClean="0"/>
              <a:t>use</a:t>
            </a:r>
          </a:p>
          <a:p>
            <a:r>
              <a:rPr lang="en-US" sz="1400" dirty="0" smtClean="0"/>
              <a:t>Family </a:t>
            </a:r>
            <a:r>
              <a:rPr lang="en-US" sz="1400" dirty="0"/>
              <a:t>medical history </a:t>
            </a:r>
          </a:p>
          <a:p>
            <a:r>
              <a:rPr lang="en-US" sz="1400" dirty="0"/>
              <a:t>Past surgical </a:t>
            </a:r>
            <a:r>
              <a:rPr lang="en-US" sz="1400" dirty="0" smtClean="0"/>
              <a:t>history</a:t>
            </a:r>
            <a:endParaRPr lang="en-US" sz="1400" dirty="0"/>
          </a:p>
          <a:p>
            <a:r>
              <a:rPr lang="en-US" sz="1400" dirty="0"/>
              <a:t>Menstrual and gynecologic history. </a:t>
            </a:r>
          </a:p>
          <a:p>
            <a:r>
              <a:rPr lang="en-US" sz="1400" dirty="0"/>
              <a:t>Current pregnancy history, including the patient's desire for the pregnancy.</a:t>
            </a:r>
          </a:p>
          <a:p>
            <a:r>
              <a:rPr lang="en-US" sz="1400" dirty="0"/>
              <a:t>Travel to areas endemic for malaria, tuberculosis (TB), Zika virus.</a:t>
            </a:r>
          </a:p>
          <a:p>
            <a:r>
              <a:rPr lang="en-US" sz="1400" dirty="0"/>
              <a:t>Exposure to potentially toxic environmental </a:t>
            </a:r>
            <a:r>
              <a:rPr lang="en-US" sz="1400" dirty="0" smtClean="0"/>
              <a:t>agents</a:t>
            </a:r>
          </a:p>
          <a:p>
            <a:r>
              <a:rPr lang="en-US" sz="1400" dirty="0" smtClean="0"/>
              <a:t>Planned </a:t>
            </a:r>
            <a:r>
              <a:rPr lang="en-US" sz="1400" dirty="0"/>
              <a:t>or unintended pregnancy.</a:t>
            </a:r>
          </a:p>
          <a:p>
            <a:endParaRPr lang="en-US" sz="1400" dirty="0"/>
          </a:p>
          <a:p>
            <a:endParaRPr lang="en-US" sz="1400" dirty="0"/>
          </a:p>
        </p:txBody>
      </p:sp>
    </p:spTree>
    <p:extLst>
      <p:ext uri="{BB962C8B-B14F-4D97-AF65-F5344CB8AC3E}">
        <p14:creationId xmlns:p14="http://schemas.microsoft.com/office/powerpoint/2010/main" val="456572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Calculating the estimated date of delivery</a:t>
            </a:r>
            <a:endParaRPr lang="en-US" dirty="0"/>
          </a:p>
        </p:txBody>
      </p:sp>
      <p:sp>
        <p:nvSpPr>
          <p:cNvPr id="3" name="Content Placeholder 2"/>
          <p:cNvSpPr>
            <a:spLocks noGrp="1"/>
          </p:cNvSpPr>
          <p:nvPr>
            <p:ph idx="1"/>
          </p:nvPr>
        </p:nvSpPr>
        <p:spPr/>
        <p:txBody>
          <a:bodyPr>
            <a:normAutofit/>
          </a:bodyPr>
          <a:lstStyle/>
          <a:p>
            <a:pPr marL="0" indent="0" algn="ctr">
              <a:buNone/>
            </a:pPr>
            <a:r>
              <a:rPr lang="en-US" sz="2400" dirty="0" smtClean="0"/>
              <a:t>Naegele’s rule </a:t>
            </a:r>
          </a:p>
          <a:p>
            <a:pPr marL="0" indent="0" algn="ctr">
              <a:buNone/>
            </a:pPr>
            <a:r>
              <a:rPr lang="en-US" sz="2400" dirty="0" smtClean="0"/>
              <a:t>1</a:t>
            </a:r>
            <a:r>
              <a:rPr lang="en-US" sz="2400" baseline="30000" dirty="0" smtClean="0"/>
              <a:t>st</a:t>
            </a:r>
            <a:r>
              <a:rPr lang="en-US" sz="2400" dirty="0" smtClean="0"/>
              <a:t> day of LMP + 7 days – 3months + 1 year = EDD</a:t>
            </a:r>
          </a:p>
          <a:p>
            <a:pPr marL="0" indent="0" algn="ctr">
              <a:buNone/>
            </a:pPr>
            <a:endParaRPr lang="en-US" sz="2400" dirty="0"/>
          </a:p>
          <a:p>
            <a:pPr marL="0" indent="0" algn="ctr">
              <a:buNone/>
            </a:pPr>
            <a:endParaRPr lang="en-US" sz="2400" dirty="0" smtClean="0"/>
          </a:p>
          <a:p>
            <a:pPr marL="0" indent="0" algn="ctr">
              <a:buNone/>
            </a:pPr>
            <a:r>
              <a:rPr lang="en-US" sz="2400" dirty="0" smtClean="0"/>
              <a:t>Lmp 5/7/2022 ---- EDD ??</a:t>
            </a:r>
          </a:p>
          <a:p>
            <a:pPr marL="0" indent="0" algn="ctr">
              <a:buNone/>
            </a:pPr>
            <a:r>
              <a:rPr lang="en-US" sz="2400" dirty="0" smtClean="0"/>
              <a:t>Lmp 2/3/2022 --- EDD ??</a:t>
            </a:r>
          </a:p>
        </p:txBody>
      </p:sp>
      <p:sp>
        <p:nvSpPr>
          <p:cNvPr id="4" name="Rectangle 3"/>
          <p:cNvSpPr/>
          <p:nvPr/>
        </p:nvSpPr>
        <p:spPr>
          <a:xfrm>
            <a:off x="2210174" y="5714075"/>
            <a:ext cx="6096000" cy="1015663"/>
          </a:xfrm>
          <a:prstGeom prst="rect">
            <a:avLst/>
          </a:prstGeom>
        </p:spPr>
        <p:txBody>
          <a:bodyPr>
            <a:spAutoFit/>
          </a:bodyPr>
          <a:lstStyle/>
          <a:p>
            <a:pPr algn="ctr"/>
            <a:r>
              <a:rPr lang="en-US" sz="2000" b="1" i="0" u="sng" dirty="0" smtClean="0">
                <a:solidFill>
                  <a:srgbClr val="232323"/>
                </a:solidFill>
                <a:effectLst/>
                <a:latin typeface="Noto Sans"/>
              </a:rPr>
              <a:t>Sonographic estimation of the EDD before 20 weeks of gestation is desirable in all pregnancies</a:t>
            </a:r>
            <a:endParaRPr lang="en-US" sz="2000" b="1" u="sng" dirty="0"/>
          </a:p>
        </p:txBody>
      </p:sp>
    </p:spTree>
    <p:extLst>
      <p:ext uri="{BB962C8B-B14F-4D97-AF65-F5344CB8AC3E}">
        <p14:creationId xmlns:p14="http://schemas.microsoft.com/office/powerpoint/2010/main" val="11468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Physical examination</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sz="3200" dirty="0" smtClean="0"/>
              <a:t>Head to Toe</a:t>
            </a:r>
          </a:p>
          <a:p>
            <a:r>
              <a:rPr lang="en-US" dirty="0" smtClean="0"/>
              <a:t>Blood pressure</a:t>
            </a:r>
          </a:p>
          <a:p>
            <a:r>
              <a:rPr lang="en-US" dirty="0" smtClean="0"/>
              <a:t> Weight</a:t>
            </a:r>
          </a:p>
          <a:p>
            <a:r>
              <a:rPr lang="en-US" dirty="0" smtClean="0"/>
              <a:t> Height </a:t>
            </a:r>
          </a:p>
          <a:p>
            <a:r>
              <a:rPr lang="en-US" dirty="0" smtClean="0"/>
              <a:t> BMI </a:t>
            </a:r>
          </a:p>
          <a:p>
            <a:r>
              <a:rPr lang="en-US" dirty="0"/>
              <a:t>uterine size and shape and evaluation of the </a:t>
            </a:r>
            <a:r>
              <a:rPr lang="en-US" dirty="0" smtClean="0"/>
              <a:t>adnexa ----differs </a:t>
            </a:r>
            <a:r>
              <a:rPr lang="en-US" dirty="0"/>
              <a:t>from that predicted </a:t>
            </a:r>
            <a:r>
              <a:rPr lang="en-US" dirty="0" smtClean="0"/>
              <a:t>--- early </a:t>
            </a:r>
            <a:r>
              <a:rPr lang="en-US" dirty="0"/>
              <a:t>sonographic </a:t>
            </a:r>
            <a:r>
              <a:rPr lang="en-US" dirty="0" smtClean="0"/>
              <a:t>assessment</a:t>
            </a:r>
          </a:p>
          <a:p>
            <a:r>
              <a:rPr lang="en-US" dirty="0"/>
              <a:t>fetal cardiac activity </a:t>
            </a:r>
            <a:endParaRPr lang="en-US" dirty="0" smtClean="0"/>
          </a:p>
          <a:p>
            <a:pPr marL="0" indent="0">
              <a:buNone/>
            </a:pPr>
            <a:r>
              <a:rPr lang="en-US" dirty="0" smtClean="0"/>
              <a:t>Transvaginal </a:t>
            </a:r>
            <a:r>
              <a:rPr lang="en-US" dirty="0"/>
              <a:t>ultrasound </a:t>
            </a:r>
            <a:r>
              <a:rPr lang="en-US" dirty="0" smtClean="0"/>
              <a:t>--- 5.5 weeks</a:t>
            </a:r>
          </a:p>
          <a:p>
            <a:pPr marL="0" indent="0">
              <a:buNone/>
            </a:pPr>
            <a:r>
              <a:rPr lang="en-US" dirty="0" smtClean="0"/>
              <a:t>Hand-held </a:t>
            </a:r>
            <a:r>
              <a:rPr lang="en-US" dirty="0"/>
              <a:t>Doppler </a:t>
            </a:r>
            <a:r>
              <a:rPr lang="en-US" dirty="0" smtClean="0"/>
              <a:t>ultrasound --- 12 weeks</a:t>
            </a:r>
            <a:endParaRPr lang="en-US" dirty="0"/>
          </a:p>
          <a:p>
            <a:endParaRPr lang="en-US" dirty="0"/>
          </a:p>
          <a:p>
            <a:endParaRPr lang="en-US" dirty="0" smtClean="0"/>
          </a:p>
          <a:p>
            <a:endParaRPr lang="en-US" dirty="0" smtClean="0"/>
          </a:p>
        </p:txBody>
      </p:sp>
    </p:spTree>
    <p:extLst>
      <p:ext uri="{BB962C8B-B14F-4D97-AF65-F5344CB8AC3E}">
        <p14:creationId xmlns:p14="http://schemas.microsoft.com/office/powerpoint/2010/main" val="2847236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Ultrasound examination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smtClean="0"/>
              <a:t>Gestational </a:t>
            </a:r>
            <a:r>
              <a:rPr lang="en-US" b="1" dirty="0"/>
              <a:t>age</a:t>
            </a:r>
            <a:r>
              <a:rPr lang="en-US" dirty="0"/>
              <a:t> – </a:t>
            </a:r>
            <a:r>
              <a:rPr lang="en-US" dirty="0" smtClean="0"/>
              <a:t>--- </a:t>
            </a:r>
            <a:r>
              <a:rPr lang="en-US" b="1" u="sng" dirty="0">
                <a:solidFill>
                  <a:srgbClr val="232323"/>
                </a:solidFill>
                <a:latin typeface="Noto Sans"/>
              </a:rPr>
              <a:t>is desirable in all </a:t>
            </a:r>
            <a:r>
              <a:rPr lang="en-US" b="1" u="sng" dirty="0" smtClean="0">
                <a:solidFill>
                  <a:srgbClr val="232323"/>
                </a:solidFill>
                <a:latin typeface="Noto Sans"/>
              </a:rPr>
              <a:t>pregnancies befor 20 weeks</a:t>
            </a:r>
          </a:p>
          <a:p>
            <a:r>
              <a:rPr lang="en-US" b="1" u="sng" dirty="0" smtClean="0">
                <a:solidFill>
                  <a:srgbClr val="232323"/>
                </a:solidFill>
                <a:latin typeface="Noto Sans"/>
              </a:rPr>
              <a:t> </a:t>
            </a:r>
            <a:endParaRPr lang="en-US" b="1" u="sng" dirty="0"/>
          </a:p>
          <a:p>
            <a:r>
              <a:rPr lang="en-US" b="1" dirty="0" smtClean="0"/>
              <a:t>Congenital </a:t>
            </a:r>
            <a:r>
              <a:rPr lang="en-US" b="1" dirty="0"/>
              <a:t>anomalies</a:t>
            </a:r>
            <a:r>
              <a:rPr lang="en-US" dirty="0"/>
              <a:t> </a:t>
            </a:r>
            <a:r>
              <a:rPr lang="en-US" dirty="0" smtClean="0"/>
              <a:t>–earlier </a:t>
            </a:r>
            <a:r>
              <a:rPr lang="en-US" dirty="0"/>
              <a:t>detection of clinically unsuspected fetal </a:t>
            </a:r>
            <a:r>
              <a:rPr lang="en-US" dirty="0" smtClean="0"/>
              <a:t>malformations and multiple pregnancy</a:t>
            </a:r>
          </a:p>
          <a:p>
            <a:endParaRPr lang="en-US" dirty="0"/>
          </a:p>
        </p:txBody>
      </p:sp>
    </p:spTree>
    <p:extLst>
      <p:ext uri="{BB962C8B-B14F-4D97-AF65-F5344CB8AC3E}">
        <p14:creationId xmlns:p14="http://schemas.microsoft.com/office/powerpoint/2010/main" val="38953309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419</TotalTime>
  <Words>922</Words>
  <Application>Microsoft Office PowerPoint</Application>
  <PresentationFormat>Widescreen</PresentationFormat>
  <Paragraphs>177</Paragraphs>
  <Slides>26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Noto Sans</vt:lpstr>
      <vt:lpstr>Trebuchet MS</vt:lpstr>
      <vt:lpstr>Wingdings 3</vt:lpstr>
      <vt:lpstr>Facet</vt:lpstr>
      <vt:lpstr>PowerPoint Presentation</vt:lpstr>
      <vt:lpstr>Prenatal care</vt:lpstr>
      <vt:lpstr>GOALS</vt:lpstr>
      <vt:lpstr>TIMING</vt:lpstr>
      <vt:lpstr>COMPONENTS OF THE INITIAL PRENATAL VISIT </vt:lpstr>
      <vt:lpstr>History </vt:lpstr>
      <vt:lpstr>Calculating the estimated date of delivery</vt:lpstr>
      <vt:lpstr>Physical examination</vt:lpstr>
      <vt:lpstr>Ultrasound examination </vt:lpstr>
      <vt:lpstr>Discussion of screening and testing for genetic abnormalities and early screening for congenital anomalies</vt:lpstr>
      <vt:lpstr>Laboratory tests --</vt:lpstr>
      <vt:lpstr>Selective screening --- risk factors based  </vt:lpstr>
      <vt:lpstr>supplements</vt:lpstr>
      <vt:lpstr>Diet</vt:lpstr>
      <vt:lpstr>Gestational weight gain </vt:lpstr>
      <vt:lpstr>Exercise and physical activity</vt:lpstr>
      <vt:lpstr>Immunization </vt:lpstr>
      <vt:lpstr>FREQUENCY OF PRENATAL VISITS</vt:lpstr>
      <vt:lpstr>SIGNS AND SYMPTOMS THAT SHOULD BE REPORTED TO THE HEALTH CARE PROVIDER</vt:lpstr>
      <vt:lpstr>ONGOING ASSESSMENTS</vt:lpstr>
      <vt:lpstr>PERIODIC ASSESSMENTS AND PROCEDURES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Prenatal care</dc:title>
  <dc:creator>ROBOJO</dc:creator>
  <cp:lastModifiedBy>pc</cp:lastModifiedBy>
  <cp:revision>23</cp:revision>
  <dcterms:created xsi:type="dcterms:W3CDTF">2022-07-11T10:12:34Z</dcterms:created>
  <dcterms:modified xsi:type="dcterms:W3CDTF">2022-07-12T13:08:04Z</dcterms:modified>
</cp:coreProperties>
</file>