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7" r:id="rId1"/>
  </p:sldMasterIdLst>
  <p:notesMasterIdLst>
    <p:notesMasterId r:id="rId32"/>
  </p:notesMasterIdLst>
  <p:sldIdLst>
    <p:sldId id="316" r:id="rId2"/>
    <p:sldId id="256" r:id="rId3"/>
    <p:sldId id="257" r:id="rId4"/>
    <p:sldId id="258" r:id="rId5"/>
    <p:sldId id="260" r:id="rId6"/>
    <p:sldId id="261" r:id="rId7"/>
    <p:sldId id="262" r:id="rId8"/>
    <p:sldId id="265" r:id="rId9"/>
    <p:sldId id="270" r:id="rId10"/>
    <p:sldId id="317" r:id="rId11"/>
    <p:sldId id="263" r:id="rId12"/>
    <p:sldId id="264" r:id="rId13"/>
    <p:sldId id="279" r:id="rId14"/>
    <p:sldId id="271" r:id="rId15"/>
    <p:sldId id="272" r:id="rId16"/>
    <p:sldId id="273" r:id="rId17"/>
    <p:sldId id="274" r:id="rId18"/>
    <p:sldId id="278" r:id="rId19"/>
    <p:sldId id="281" r:id="rId20"/>
    <p:sldId id="283" r:id="rId21"/>
    <p:sldId id="287" r:id="rId22"/>
    <p:sldId id="289" r:id="rId23"/>
    <p:sldId id="294" r:id="rId24"/>
    <p:sldId id="295" r:id="rId25"/>
    <p:sldId id="301" r:id="rId26"/>
    <p:sldId id="307" r:id="rId27"/>
    <p:sldId id="310" r:id="rId28"/>
    <p:sldId id="311" r:id="rId29"/>
    <p:sldId id="312" r:id="rId30"/>
    <p:sldId id="318" r:id="rId31"/>
  </p:sldIdLst>
  <p:sldSz cx="9144000" cy="6858000" type="screen4x3"/>
  <p:notesSz cx="6858000" cy="9144000"/>
  <p:defaultText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82" d="100"/>
          <a:sy n="82" d="100"/>
        </p:scale>
        <p:origin x="1474"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JO"/>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17CD1CE4-58A9-423B-AFF4-026A3FA3EAFC}" type="datetimeFigureOut">
              <a:rPr lang="ar-JO" smtClean="0"/>
              <a:t>15/06/1444</a:t>
            </a:fld>
            <a:endParaRPr lang="ar-JO"/>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JO"/>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JO"/>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97497E79-AA97-4975-9E8E-051FC9A20037}" type="slidenum">
              <a:rPr lang="ar-JO" smtClean="0"/>
              <a:t>‹#›</a:t>
            </a:fld>
            <a:endParaRPr lang="ar-JO"/>
          </a:p>
        </p:txBody>
      </p:sp>
    </p:spTree>
    <p:extLst>
      <p:ext uri="{BB962C8B-B14F-4D97-AF65-F5344CB8AC3E}">
        <p14:creationId xmlns:p14="http://schemas.microsoft.com/office/powerpoint/2010/main" val="4038794565"/>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7671487-A6EC-4449-ACB6-841D3034D976}" type="datetimeFigureOut">
              <a:rPr lang="ar-JO" smtClean="0"/>
              <a:t>15/06/1444</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4D92F933-44A4-42B4-A47E-ED5E099076D4}" type="slidenum">
              <a:rPr lang="ar-JO" smtClean="0"/>
              <a:t>‹#›</a:t>
            </a:fld>
            <a:endParaRPr lang="ar-JO"/>
          </a:p>
        </p:txBody>
      </p:sp>
    </p:spTree>
    <p:extLst>
      <p:ext uri="{BB962C8B-B14F-4D97-AF65-F5344CB8AC3E}">
        <p14:creationId xmlns:p14="http://schemas.microsoft.com/office/powerpoint/2010/main" val="10322184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671487-A6EC-4449-ACB6-841D3034D976}" type="datetimeFigureOut">
              <a:rPr lang="ar-JO" smtClean="0"/>
              <a:t>15/06/1444</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4D92F933-44A4-42B4-A47E-ED5E099076D4}" type="slidenum">
              <a:rPr lang="ar-JO" smtClean="0"/>
              <a:t>‹#›</a:t>
            </a:fld>
            <a:endParaRPr lang="ar-JO"/>
          </a:p>
        </p:txBody>
      </p:sp>
    </p:spTree>
    <p:extLst>
      <p:ext uri="{BB962C8B-B14F-4D97-AF65-F5344CB8AC3E}">
        <p14:creationId xmlns:p14="http://schemas.microsoft.com/office/powerpoint/2010/main" val="12682409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671487-A6EC-4449-ACB6-841D3034D976}" type="datetimeFigureOut">
              <a:rPr lang="ar-JO" smtClean="0"/>
              <a:t>15/06/1444</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4D92F933-44A4-42B4-A47E-ED5E099076D4}" type="slidenum">
              <a:rPr lang="ar-JO" smtClean="0"/>
              <a:t>‹#›</a:t>
            </a:fld>
            <a:endParaRPr lang="ar-JO"/>
          </a:p>
        </p:txBody>
      </p:sp>
    </p:spTree>
    <p:extLst>
      <p:ext uri="{BB962C8B-B14F-4D97-AF65-F5344CB8AC3E}">
        <p14:creationId xmlns:p14="http://schemas.microsoft.com/office/powerpoint/2010/main" val="1138180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671487-A6EC-4449-ACB6-841D3034D976}" type="datetimeFigureOut">
              <a:rPr lang="ar-JO" smtClean="0"/>
              <a:t>15/06/1444</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4D92F933-44A4-42B4-A47E-ED5E099076D4}" type="slidenum">
              <a:rPr lang="ar-JO" smtClean="0"/>
              <a:t>‹#›</a:t>
            </a:fld>
            <a:endParaRPr lang="ar-JO"/>
          </a:p>
        </p:txBody>
      </p:sp>
    </p:spTree>
    <p:extLst>
      <p:ext uri="{BB962C8B-B14F-4D97-AF65-F5344CB8AC3E}">
        <p14:creationId xmlns:p14="http://schemas.microsoft.com/office/powerpoint/2010/main" val="2557423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7671487-A6EC-4449-ACB6-841D3034D976}" type="datetimeFigureOut">
              <a:rPr lang="ar-JO" smtClean="0"/>
              <a:t>15/06/1444</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4D92F933-44A4-42B4-A47E-ED5E099076D4}" type="slidenum">
              <a:rPr lang="ar-JO" smtClean="0"/>
              <a:t>‹#›</a:t>
            </a:fld>
            <a:endParaRPr lang="ar-JO"/>
          </a:p>
        </p:txBody>
      </p:sp>
    </p:spTree>
    <p:extLst>
      <p:ext uri="{BB962C8B-B14F-4D97-AF65-F5344CB8AC3E}">
        <p14:creationId xmlns:p14="http://schemas.microsoft.com/office/powerpoint/2010/main" val="283447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7671487-A6EC-4449-ACB6-841D3034D976}" type="datetimeFigureOut">
              <a:rPr lang="ar-JO" smtClean="0"/>
              <a:t>15/06/1444</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4D92F933-44A4-42B4-A47E-ED5E099076D4}" type="slidenum">
              <a:rPr lang="ar-JO" smtClean="0"/>
              <a:t>‹#›</a:t>
            </a:fld>
            <a:endParaRPr lang="ar-JO"/>
          </a:p>
        </p:txBody>
      </p:sp>
    </p:spTree>
    <p:extLst>
      <p:ext uri="{BB962C8B-B14F-4D97-AF65-F5344CB8AC3E}">
        <p14:creationId xmlns:p14="http://schemas.microsoft.com/office/powerpoint/2010/main" val="7192138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7671487-A6EC-4449-ACB6-841D3034D976}" type="datetimeFigureOut">
              <a:rPr lang="ar-JO" smtClean="0"/>
              <a:t>15/06/1444</a:t>
            </a:fld>
            <a:endParaRPr lang="ar-JO"/>
          </a:p>
        </p:txBody>
      </p:sp>
      <p:sp>
        <p:nvSpPr>
          <p:cNvPr id="8" name="Footer Placeholder 7"/>
          <p:cNvSpPr>
            <a:spLocks noGrp="1"/>
          </p:cNvSpPr>
          <p:nvPr>
            <p:ph type="ftr" sz="quarter" idx="11"/>
          </p:nvPr>
        </p:nvSpPr>
        <p:spPr/>
        <p:txBody>
          <a:bodyPr/>
          <a:lstStyle/>
          <a:p>
            <a:endParaRPr lang="ar-JO"/>
          </a:p>
        </p:txBody>
      </p:sp>
      <p:sp>
        <p:nvSpPr>
          <p:cNvPr id="9" name="Slide Number Placeholder 8"/>
          <p:cNvSpPr>
            <a:spLocks noGrp="1"/>
          </p:cNvSpPr>
          <p:nvPr>
            <p:ph type="sldNum" sz="quarter" idx="12"/>
          </p:nvPr>
        </p:nvSpPr>
        <p:spPr/>
        <p:txBody>
          <a:bodyPr/>
          <a:lstStyle/>
          <a:p>
            <a:fld id="{4D92F933-44A4-42B4-A47E-ED5E099076D4}" type="slidenum">
              <a:rPr lang="ar-JO" smtClean="0"/>
              <a:t>‹#›</a:t>
            </a:fld>
            <a:endParaRPr lang="ar-JO"/>
          </a:p>
        </p:txBody>
      </p:sp>
    </p:spTree>
    <p:extLst>
      <p:ext uri="{BB962C8B-B14F-4D97-AF65-F5344CB8AC3E}">
        <p14:creationId xmlns:p14="http://schemas.microsoft.com/office/powerpoint/2010/main" val="3784854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7671487-A6EC-4449-ACB6-841D3034D976}" type="datetimeFigureOut">
              <a:rPr lang="ar-JO" smtClean="0"/>
              <a:t>15/06/1444</a:t>
            </a:fld>
            <a:endParaRPr lang="ar-JO"/>
          </a:p>
        </p:txBody>
      </p:sp>
      <p:sp>
        <p:nvSpPr>
          <p:cNvPr id="4" name="Footer Placeholder 3"/>
          <p:cNvSpPr>
            <a:spLocks noGrp="1"/>
          </p:cNvSpPr>
          <p:nvPr>
            <p:ph type="ftr" sz="quarter" idx="11"/>
          </p:nvPr>
        </p:nvSpPr>
        <p:spPr/>
        <p:txBody>
          <a:bodyPr/>
          <a:lstStyle/>
          <a:p>
            <a:endParaRPr lang="ar-JO"/>
          </a:p>
        </p:txBody>
      </p:sp>
      <p:sp>
        <p:nvSpPr>
          <p:cNvPr id="5" name="Slide Number Placeholder 4"/>
          <p:cNvSpPr>
            <a:spLocks noGrp="1"/>
          </p:cNvSpPr>
          <p:nvPr>
            <p:ph type="sldNum" sz="quarter" idx="12"/>
          </p:nvPr>
        </p:nvSpPr>
        <p:spPr/>
        <p:txBody>
          <a:bodyPr/>
          <a:lstStyle/>
          <a:p>
            <a:fld id="{4D92F933-44A4-42B4-A47E-ED5E099076D4}" type="slidenum">
              <a:rPr lang="ar-JO" smtClean="0"/>
              <a:t>‹#›</a:t>
            </a:fld>
            <a:endParaRPr lang="ar-JO"/>
          </a:p>
        </p:txBody>
      </p:sp>
    </p:spTree>
    <p:extLst>
      <p:ext uri="{BB962C8B-B14F-4D97-AF65-F5344CB8AC3E}">
        <p14:creationId xmlns:p14="http://schemas.microsoft.com/office/powerpoint/2010/main" val="24269815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671487-A6EC-4449-ACB6-841D3034D976}" type="datetimeFigureOut">
              <a:rPr lang="ar-JO" smtClean="0"/>
              <a:t>15/06/1444</a:t>
            </a:fld>
            <a:endParaRPr lang="ar-JO"/>
          </a:p>
        </p:txBody>
      </p:sp>
      <p:sp>
        <p:nvSpPr>
          <p:cNvPr id="3" name="Footer Placeholder 2"/>
          <p:cNvSpPr>
            <a:spLocks noGrp="1"/>
          </p:cNvSpPr>
          <p:nvPr>
            <p:ph type="ftr" sz="quarter" idx="11"/>
          </p:nvPr>
        </p:nvSpPr>
        <p:spPr/>
        <p:txBody>
          <a:bodyPr/>
          <a:lstStyle/>
          <a:p>
            <a:endParaRPr lang="ar-JO"/>
          </a:p>
        </p:txBody>
      </p:sp>
      <p:sp>
        <p:nvSpPr>
          <p:cNvPr id="4" name="Slide Number Placeholder 3"/>
          <p:cNvSpPr>
            <a:spLocks noGrp="1"/>
          </p:cNvSpPr>
          <p:nvPr>
            <p:ph type="sldNum" sz="quarter" idx="12"/>
          </p:nvPr>
        </p:nvSpPr>
        <p:spPr/>
        <p:txBody>
          <a:bodyPr/>
          <a:lstStyle/>
          <a:p>
            <a:fld id="{4D92F933-44A4-42B4-A47E-ED5E099076D4}" type="slidenum">
              <a:rPr lang="ar-JO" smtClean="0"/>
              <a:t>‹#›</a:t>
            </a:fld>
            <a:endParaRPr lang="ar-JO"/>
          </a:p>
        </p:txBody>
      </p:sp>
    </p:spTree>
    <p:extLst>
      <p:ext uri="{BB962C8B-B14F-4D97-AF65-F5344CB8AC3E}">
        <p14:creationId xmlns:p14="http://schemas.microsoft.com/office/powerpoint/2010/main" val="11619237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27671487-A6EC-4449-ACB6-841D3034D976}" type="datetimeFigureOut">
              <a:rPr lang="ar-JO" smtClean="0"/>
              <a:t>15/06/1444</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4D92F933-44A4-42B4-A47E-ED5E099076D4}" type="slidenum">
              <a:rPr lang="ar-JO" smtClean="0"/>
              <a:t>‹#›</a:t>
            </a:fld>
            <a:endParaRPr lang="ar-JO"/>
          </a:p>
        </p:txBody>
      </p:sp>
    </p:spTree>
    <p:extLst>
      <p:ext uri="{BB962C8B-B14F-4D97-AF65-F5344CB8AC3E}">
        <p14:creationId xmlns:p14="http://schemas.microsoft.com/office/powerpoint/2010/main" val="130919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27671487-A6EC-4449-ACB6-841D3034D976}" type="datetimeFigureOut">
              <a:rPr lang="ar-JO" smtClean="0"/>
              <a:t>15/06/1444</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4D92F933-44A4-42B4-A47E-ED5E099076D4}" type="slidenum">
              <a:rPr lang="ar-JO" smtClean="0"/>
              <a:t>‹#›</a:t>
            </a:fld>
            <a:endParaRPr lang="ar-JO"/>
          </a:p>
        </p:txBody>
      </p:sp>
    </p:spTree>
    <p:extLst>
      <p:ext uri="{BB962C8B-B14F-4D97-AF65-F5344CB8AC3E}">
        <p14:creationId xmlns:p14="http://schemas.microsoft.com/office/powerpoint/2010/main" val="31585314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27671487-A6EC-4449-ACB6-841D3034D976}" type="datetimeFigureOut">
              <a:rPr lang="ar-JO" smtClean="0"/>
              <a:t>15/06/1444</a:t>
            </a:fld>
            <a:endParaRPr lang="ar-JO"/>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ar-JO"/>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D92F933-44A4-42B4-A47E-ED5E099076D4}" type="slidenum">
              <a:rPr lang="ar-JO" smtClean="0"/>
              <a:t>‹#›</a:t>
            </a:fld>
            <a:endParaRPr lang="ar-JO"/>
          </a:p>
        </p:txBody>
      </p:sp>
    </p:spTree>
    <p:extLst>
      <p:ext uri="{BB962C8B-B14F-4D97-AF65-F5344CB8AC3E}">
        <p14:creationId xmlns:p14="http://schemas.microsoft.com/office/powerpoint/2010/main" val="49002607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30595" y="2934826"/>
            <a:ext cx="5826719" cy="1646302"/>
          </a:xfrm>
        </p:spPr>
        <p:txBody>
          <a:bodyPr/>
          <a:lstStyle/>
          <a:p>
            <a:pPr algn="ctr"/>
            <a:r>
              <a:rPr lang="en-US" dirty="0" smtClean="0"/>
              <a:t>Course in Obstetrics &amp; Gynecology  </a:t>
            </a:r>
            <a:endParaRPr lang="en-US" dirty="0"/>
          </a:p>
        </p:txBody>
      </p:sp>
      <p:sp>
        <p:nvSpPr>
          <p:cNvPr id="3" name="Subtitle 2"/>
          <p:cNvSpPr>
            <a:spLocks noGrp="1"/>
          </p:cNvSpPr>
          <p:nvPr>
            <p:ph type="subTitle" idx="1"/>
          </p:nvPr>
        </p:nvSpPr>
        <p:spPr>
          <a:xfrm>
            <a:off x="1099137" y="5157192"/>
            <a:ext cx="5826719" cy="1096899"/>
          </a:xfrm>
        </p:spPr>
        <p:txBody>
          <a:bodyPr>
            <a:normAutofit/>
          </a:bodyPr>
          <a:lstStyle/>
          <a:p>
            <a:pPr algn="l"/>
            <a:r>
              <a:rPr lang="en-US" dirty="0" smtClean="0"/>
              <a:t>Presented by Dr Rawan Yaseen </a:t>
            </a:r>
          </a:p>
          <a:p>
            <a:pPr algn="l"/>
            <a:r>
              <a:rPr lang="en-US" dirty="0" smtClean="0"/>
              <a:t>Specialist in Obstetrics and gynecology</a:t>
            </a:r>
          </a:p>
          <a:p>
            <a:pPr algn="l"/>
            <a:r>
              <a:rPr lang="en-US" dirty="0" smtClean="0"/>
              <a:t>Member of the Jordanian and the Arab board</a:t>
            </a: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35696" y="1196752"/>
            <a:ext cx="5323865" cy="1299023"/>
          </a:xfrm>
          <a:prstGeom prst="rect">
            <a:avLst/>
          </a:prstGeom>
        </p:spPr>
      </p:pic>
      <p:pic>
        <p:nvPicPr>
          <p:cNvPr id="6" name="Picture 2" descr="امتحان الامتياز الاردني - YourMedPass"/>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40152" y="5038840"/>
            <a:ext cx="2743161" cy="1440160"/>
          </a:xfrm>
          <a:prstGeom prst="rect">
            <a:avLst/>
          </a:prstGeom>
          <a:noFill/>
        </p:spPr>
      </p:pic>
    </p:spTree>
    <p:extLst>
      <p:ext uri="{BB962C8B-B14F-4D97-AF65-F5344CB8AC3E}">
        <p14:creationId xmlns:p14="http://schemas.microsoft.com/office/powerpoint/2010/main" val="16600426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r>
              <a:rPr lang="en-US" dirty="0"/>
              <a:t/>
            </a:r>
            <a:br>
              <a:rPr lang="en-US" dirty="0"/>
            </a:br>
            <a:r>
              <a:rPr lang="en-US" sz="3600" b="1" dirty="0"/>
              <a:t>Echocardiogram </a:t>
            </a:r>
            <a:endParaRPr lang="en-US" dirty="0"/>
          </a:p>
          <a:p>
            <a:r>
              <a:rPr lang="en-US" dirty="0"/>
              <a:t> Physiologic multivalvular regurgitation</a:t>
            </a:r>
          </a:p>
          <a:p>
            <a:r>
              <a:rPr lang="en-US" dirty="0"/>
              <a:t>chamber enlargement, valvular annular dilatation, and a small asymptomatic pericardial effusion</a:t>
            </a:r>
          </a:p>
          <a:p>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80312" y="6381328"/>
            <a:ext cx="1729852" cy="422084"/>
          </a:xfrm>
          <a:prstGeom prst="rect">
            <a:avLst/>
          </a:prstGeom>
        </p:spPr>
      </p:pic>
    </p:spTree>
    <p:extLst>
      <p:ext uri="{BB962C8B-B14F-4D97-AF65-F5344CB8AC3E}">
        <p14:creationId xmlns:p14="http://schemas.microsoft.com/office/powerpoint/2010/main" val="16028021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Hematologic changes</a:t>
            </a:r>
            <a:endParaRPr lang="ar-JO" dirty="0"/>
          </a:p>
        </p:txBody>
      </p:sp>
      <p:sp>
        <p:nvSpPr>
          <p:cNvPr id="3" name="Content Placeholder 2"/>
          <p:cNvSpPr>
            <a:spLocks noGrp="1"/>
          </p:cNvSpPr>
          <p:nvPr>
            <p:ph idx="1"/>
          </p:nvPr>
        </p:nvSpPr>
        <p:spPr/>
        <p:txBody>
          <a:bodyPr>
            <a:normAutofit/>
          </a:bodyPr>
          <a:lstStyle/>
          <a:p>
            <a:pPr algn="l" rtl="0"/>
            <a:r>
              <a:rPr lang="en-US" dirty="0"/>
              <a:t>White blood </a:t>
            </a:r>
            <a:r>
              <a:rPr lang="en-US" dirty="0" smtClean="0"/>
              <a:t>cells ---  </a:t>
            </a:r>
            <a:r>
              <a:rPr lang="en-US" dirty="0"/>
              <a:t>increase in the second month of pregnancy and plateaus in the second or third trimester, at which time WBC counts range from 9000 to 15,000 </a:t>
            </a:r>
            <a:r>
              <a:rPr lang="en-US" dirty="0" smtClean="0"/>
              <a:t>cells/</a:t>
            </a:r>
            <a:r>
              <a:rPr lang="en-US" dirty="0" err="1" smtClean="0"/>
              <a:t>microL</a:t>
            </a:r>
            <a:endParaRPr lang="en-US" dirty="0" smtClean="0"/>
          </a:p>
          <a:p>
            <a:pPr algn="l" rtl="0"/>
            <a:endParaRPr lang="en-US" dirty="0" smtClean="0"/>
          </a:p>
          <a:p>
            <a:pPr algn="l" rtl="0"/>
            <a:r>
              <a:rPr lang="en-US" dirty="0"/>
              <a:t>P</a:t>
            </a:r>
            <a:r>
              <a:rPr lang="en-US" dirty="0" smtClean="0"/>
              <a:t>latelet </a:t>
            </a:r>
            <a:r>
              <a:rPr lang="en-US" dirty="0"/>
              <a:t>count </a:t>
            </a:r>
            <a:r>
              <a:rPr lang="en-US" dirty="0" smtClean="0"/>
              <a:t>----- declines </a:t>
            </a:r>
            <a:r>
              <a:rPr lang="en-US" dirty="0"/>
              <a:t>as pregnancy progresses, but generally remains in the normal nonpregnant range </a:t>
            </a:r>
            <a:r>
              <a:rPr lang="en-US" dirty="0" smtClean="0"/>
              <a:t>(150,000 -450,000/microL</a:t>
            </a:r>
            <a:r>
              <a:rPr lang="en-US" dirty="0"/>
              <a:t>) </a:t>
            </a:r>
            <a:endParaRPr lang="en-US" dirty="0" smtClean="0"/>
          </a:p>
          <a:p>
            <a:pPr algn="l" rtl="0"/>
            <a:endParaRPr lang="en-US" dirty="0" smtClean="0"/>
          </a:p>
          <a:p>
            <a:pPr marL="0" indent="0" algn="ctr" rtl="0">
              <a:buNone/>
            </a:pPr>
            <a:r>
              <a:rPr lang="en-US" sz="2600" dirty="0" smtClean="0"/>
              <a:t>Physiological thrombocytopenia</a:t>
            </a:r>
          </a:p>
          <a:p>
            <a:pPr algn="l" rtl="0"/>
            <a:endParaRPr lang="en-US" dirty="0"/>
          </a:p>
          <a:p>
            <a:pPr marL="0" indent="0" algn="ctr" rtl="0">
              <a:buNone/>
            </a:pPr>
            <a:r>
              <a:rPr lang="en-US" dirty="0" smtClean="0"/>
              <a:t>In </a:t>
            </a:r>
            <a:r>
              <a:rPr lang="en-US" dirty="0"/>
              <a:t>the vast majority of uncomplicated pregnancies, the platelet count remains ≥100,000/</a:t>
            </a:r>
            <a:r>
              <a:rPr lang="en-US" dirty="0" err="1"/>
              <a:t>microL</a:t>
            </a:r>
            <a:r>
              <a:rPr lang="en-US" dirty="0"/>
              <a:t> and returns to the </a:t>
            </a:r>
            <a:r>
              <a:rPr lang="en-US" dirty="0" err="1"/>
              <a:t>prepregnancy</a:t>
            </a:r>
            <a:r>
              <a:rPr lang="en-US" dirty="0"/>
              <a:t> baseline level by several weeks postpartum.</a:t>
            </a:r>
            <a:endParaRPr lang="ar-JO"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80312" y="6381328"/>
            <a:ext cx="1729852" cy="422084"/>
          </a:xfrm>
          <a:prstGeom prst="rect">
            <a:avLst/>
          </a:prstGeom>
        </p:spPr>
      </p:pic>
    </p:spTree>
    <p:extLst>
      <p:ext uri="{BB962C8B-B14F-4D97-AF65-F5344CB8AC3E}">
        <p14:creationId xmlns:p14="http://schemas.microsoft.com/office/powerpoint/2010/main" val="3263877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Coagulation and fibrinolysis</a:t>
            </a:r>
            <a:endParaRPr lang="ar-JO" dirty="0"/>
          </a:p>
        </p:txBody>
      </p:sp>
      <p:sp>
        <p:nvSpPr>
          <p:cNvPr id="3" name="Content Placeholder 2"/>
          <p:cNvSpPr>
            <a:spLocks noGrp="1"/>
          </p:cNvSpPr>
          <p:nvPr>
            <p:ph idx="1"/>
          </p:nvPr>
        </p:nvSpPr>
        <p:spPr>
          <a:xfrm>
            <a:off x="480514" y="1484784"/>
            <a:ext cx="7115821" cy="4824536"/>
          </a:xfrm>
        </p:spPr>
        <p:txBody>
          <a:bodyPr>
            <a:noAutofit/>
          </a:bodyPr>
          <a:lstStyle/>
          <a:p>
            <a:pPr marL="0" indent="0" algn="ctr" rtl="0">
              <a:buNone/>
            </a:pPr>
            <a:r>
              <a:rPr lang="en-US" sz="2400" dirty="0"/>
              <a:t>Normal pregnancy is a </a:t>
            </a:r>
            <a:r>
              <a:rPr lang="en-US" sz="2400" dirty="0" err="1"/>
              <a:t>prothrombotic</a:t>
            </a:r>
            <a:r>
              <a:rPr lang="en-US" sz="2400" dirty="0"/>
              <a:t> state</a:t>
            </a:r>
          </a:p>
          <a:p>
            <a:pPr marL="0" indent="0" algn="l" rtl="0">
              <a:buNone/>
            </a:pPr>
            <a:r>
              <a:rPr lang="en-US" sz="1400" b="1" u="sng" dirty="0"/>
              <a:t/>
            </a:r>
            <a:br>
              <a:rPr lang="en-US" sz="1400" b="1" u="sng" dirty="0"/>
            </a:br>
            <a:r>
              <a:rPr lang="en-US" sz="1400" b="1" u="sng" dirty="0"/>
              <a:t>Increased </a:t>
            </a:r>
            <a:r>
              <a:rPr lang="en-US" sz="1400" b="1" u="sng" dirty="0" err="1"/>
              <a:t>procoagulant</a:t>
            </a:r>
            <a:r>
              <a:rPr lang="en-US" sz="1400" b="1" u="sng" dirty="0"/>
              <a:t> factors </a:t>
            </a:r>
            <a:endParaRPr lang="en-US" sz="1400" b="1" u="sng" dirty="0" smtClean="0"/>
          </a:p>
          <a:p>
            <a:pPr algn="l" rtl="0"/>
            <a:r>
              <a:rPr lang="en-US" sz="1400" dirty="0" smtClean="0"/>
              <a:t>Fibrinogen -----  factors </a:t>
            </a:r>
            <a:r>
              <a:rPr lang="en-US" sz="1400" dirty="0"/>
              <a:t>II, VII, VIII, X, and XII </a:t>
            </a:r>
            <a:r>
              <a:rPr lang="en-US" sz="1400" dirty="0" smtClean="0"/>
              <a:t> ----von </a:t>
            </a:r>
            <a:r>
              <a:rPr lang="en-US" sz="1400" dirty="0"/>
              <a:t>Willebrand factor (VWF</a:t>
            </a:r>
            <a:r>
              <a:rPr lang="en-US" sz="1400" dirty="0" smtClean="0"/>
              <a:t>)</a:t>
            </a:r>
          </a:p>
          <a:p>
            <a:pPr algn="l" rtl="0"/>
            <a:endParaRPr lang="en-US" sz="1400" dirty="0"/>
          </a:p>
          <a:p>
            <a:pPr marL="0" indent="0" algn="l" rtl="0">
              <a:buNone/>
            </a:pPr>
            <a:r>
              <a:rPr lang="en-US" sz="1400" b="1" u="sng" dirty="0" smtClean="0"/>
              <a:t>Reduced </a:t>
            </a:r>
            <a:r>
              <a:rPr lang="en-US" sz="1400" b="1" u="sng" dirty="0"/>
              <a:t>anticoagulant factors </a:t>
            </a:r>
          </a:p>
          <a:p>
            <a:pPr algn="l" rtl="0"/>
            <a:r>
              <a:rPr lang="en-US" sz="1400" dirty="0" smtClean="0"/>
              <a:t>protein </a:t>
            </a:r>
            <a:r>
              <a:rPr lang="en-US" sz="1400" dirty="0"/>
              <a:t>S </a:t>
            </a:r>
            <a:r>
              <a:rPr lang="en-US" sz="1400" dirty="0" smtClean="0"/>
              <a:t>decreases</a:t>
            </a:r>
          </a:p>
          <a:p>
            <a:pPr algn="l" rtl="0"/>
            <a:endParaRPr lang="en-US" sz="1400" dirty="0"/>
          </a:p>
          <a:p>
            <a:pPr marL="0" indent="0">
              <a:buNone/>
            </a:pPr>
            <a:r>
              <a:rPr lang="en-US" sz="1400" b="1" u="sng" dirty="0"/>
              <a:t>unchanged</a:t>
            </a:r>
          </a:p>
          <a:p>
            <a:pPr algn="l" rtl="0"/>
            <a:r>
              <a:rPr lang="en-US" sz="1400" dirty="0" smtClean="0"/>
              <a:t>Antithrombin ---- Protein c ----Factor V , IX</a:t>
            </a:r>
            <a:endParaRPr lang="ar-JO" sz="14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80312" y="6381328"/>
            <a:ext cx="1729852" cy="422084"/>
          </a:xfrm>
          <a:prstGeom prst="rect">
            <a:avLst/>
          </a:prstGeom>
        </p:spPr>
      </p:pic>
    </p:spTree>
    <p:extLst>
      <p:ext uri="{BB962C8B-B14F-4D97-AF65-F5344CB8AC3E}">
        <p14:creationId xmlns:p14="http://schemas.microsoft.com/office/powerpoint/2010/main" val="12446825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physiological respiratory changes</a:t>
            </a:r>
            <a:endParaRPr lang="ar-JO" dirty="0"/>
          </a:p>
        </p:txBody>
      </p:sp>
      <p:sp>
        <p:nvSpPr>
          <p:cNvPr id="3" name="Content Placeholder 2"/>
          <p:cNvSpPr>
            <a:spLocks noGrp="1"/>
          </p:cNvSpPr>
          <p:nvPr>
            <p:ph idx="1"/>
          </p:nvPr>
        </p:nvSpPr>
        <p:spPr/>
        <p:txBody>
          <a:bodyPr>
            <a:normAutofit/>
          </a:bodyPr>
          <a:lstStyle/>
          <a:p>
            <a:pPr algn="l" rtl="0"/>
            <a:r>
              <a:rPr lang="en-US" dirty="0" smtClean="0"/>
              <a:t>mucosa --- hyperemia</a:t>
            </a:r>
            <a:r>
              <a:rPr lang="en-US" dirty="0"/>
              <a:t>, glandular hyperactivity, increased phagocytic </a:t>
            </a:r>
            <a:r>
              <a:rPr lang="en-US" dirty="0" smtClean="0"/>
              <a:t>activity</a:t>
            </a:r>
          </a:p>
          <a:p>
            <a:pPr algn="l" rtl="0"/>
            <a:endParaRPr lang="en-US" dirty="0" smtClean="0"/>
          </a:p>
          <a:p>
            <a:pPr algn="l" rtl="0"/>
            <a:r>
              <a:rPr lang="en-US" dirty="0" smtClean="0"/>
              <a:t>nasal </a:t>
            </a:r>
            <a:r>
              <a:rPr lang="en-US" dirty="0"/>
              <a:t>stuffiness and </a:t>
            </a:r>
            <a:r>
              <a:rPr lang="en-US" dirty="0" smtClean="0"/>
              <a:t>epistaxis</a:t>
            </a:r>
          </a:p>
          <a:p>
            <a:pPr marL="0" indent="0" algn="l" rtl="0">
              <a:buNone/>
            </a:pPr>
            <a:r>
              <a:rPr lang="en-US" dirty="0"/>
              <a:t/>
            </a:r>
            <a:br>
              <a:rPr lang="en-US" dirty="0"/>
            </a:br>
            <a:endParaRPr lang="ar-JO"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80312" y="6381328"/>
            <a:ext cx="1729852" cy="422084"/>
          </a:xfrm>
          <a:prstGeom prst="rect">
            <a:avLst/>
          </a:prstGeom>
        </p:spPr>
      </p:pic>
    </p:spTree>
    <p:extLst>
      <p:ext uri="{BB962C8B-B14F-4D97-AF65-F5344CB8AC3E}">
        <p14:creationId xmlns:p14="http://schemas.microsoft.com/office/powerpoint/2010/main" val="24360183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ar-JO" dirty="0"/>
          </a:p>
        </p:txBody>
      </p:sp>
      <p:sp>
        <p:nvSpPr>
          <p:cNvPr id="3" name="Content Placeholder 2"/>
          <p:cNvSpPr>
            <a:spLocks noGrp="1"/>
          </p:cNvSpPr>
          <p:nvPr>
            <p:ph idx="1"/>
          </p:nvPr>
        </p:nvSpPr>
        <p:spPr>
          <a:xfrm>
            <a:off x="609599" y="980728"/>
            <a:ext cx="6347714" cy="3880773"/>
          </a:xfrm>
        </p:spPr>
        <p:txBody>
          <a:bodyPr/>
          <a:lstStyle/>
          <a:p>
            <a:pPr marL="0" indent="0" algn="l">
              <a:buNone/>
            </a:pPr>
            <a:r>
              <a:rPr lang="en-US" sz="3000" u="sng" dirty="0"/>
              <a:t>Chest wall configuration </a:t>
            </a:r>
            <a:endParaRPr lang="en-US" dirty="0" smtClean="0"/>
          </a:p>
          <a:p>
            <a:pPr algn="l"/>
            <a:r>
              <a:rPr lang="en-US" dirty="0" smtClean="0"/>
              <a:t> </a:t>
            </a:r>
            <a:r>
              <a:rPr lang="en-US" dirty="0"/>
              <a:t>Outward flaring of the </a:t>
            </a:r>
            <a:r>
              <a:rPr lang="en-US" dirty="0" smtClean="0"/>
              <a:t>ribs -- raise </a:t>
            </a:r>
            <a:r>
              <a:rPr lang="en-US" dirty="0"/>
              <a:t>the diaphragm up to 4 cm above its usual resting position </a:t>
            </a:r>
            <a:r>
              <a:rPr lang="en-US" dirty="0" smtClean="0"/>
              <a:t>cm</a:t>
            </a:r>
            <a:r>
              <a:rPr lang="en-US" dirty="0"/>
              <a:t>. </a:t>
            </a:r>
            <a:r>
              <a:rPr lang="en-US" dirty="0" smtClean="0"/>
              <a:t/>
            </a:r>
            <a:br>
              <a:rPr lang="en-US" dirty="0" smtClean="0"/>
            </a:br>
            <a:endParaRPr lang="ar-JO" dirty="0"/>
          </a:p>
        </p:txBody>
      </p:sp>
      <p:pic>
        <p:nvPicPr>
          <p:cNvPr id="4" name="Picture 2" descr="No description availab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9672" y="2345988"/>
            <a:ext cx="4752528" cy="318268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80312" y="6381328"/>
            <a:ext cx="1729852" cy="422084"/>
          </a:xfrm>
          <a:prstGeom prst="rect">
            <a:avLst/>
          </a:prstGeom>
        </p:spPr>
      </p:pic>
    </p:spTree>
    <p:extLst>
      <p:ext uri="{BB962C8B-B14F-4D97-AF65-F5344CB8AC3E}">
        <p14:creationId xmlns:p14="http://schemas.microsoft.com/office/powerpoint/2010/main" val="22454435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idx="1"/>
          </p:nvPr>
        </p:nvSpPr>
        <p:spPr>
          <a:xfrm>
            <a:off x="457200" y="1196752"/>
            <a:ext cx="3250704" cy="4525963"/>
          </a:xfrm>
        </p:spPr>
        <p:txBody>
          <a:bodyPr>
            <a:normAutofit fontScale="92500"/>
          </a:bodyPr>
          <a:lstStyle/>
          <a:p>
            <a:pPr marL="0" indent="0" algn="ctr">
              <a:buNone/>
            </a:pPr>
            <a:r>
              <a:rPr lang="en-US" sz="3200" u="sng" dirty="0"/>
              <a:t>Lung volumes and flow rates </a:t>
            </a:r>
          </a:p>
          <a:p>
            <a:pPr algn="l" rtl="0"/>
            <a:endParaRPr lang="en-US" dirty="0" smtClean="0"/>
          </a:p>
          <a:p>
            <a:pPr algn="l" rtl="0"/>
            <a:r>
              <a:rPr lang="en-US" dirty="0" smtClean="0"/>
              <a:t>FRC </a:t>
            </a:r>
            <a:r>
              <a:rPr lang="en-US" dirty="0"/>
              <a:t>decreases by approximately 20 </a:t>
            </a:r>
            <a:r>
              <a:rPr lang="en-US" dirty="0" smtClean="0"/>
              <a:t>% </a:t>
            </a:r>
          </a:p>
          <a:p>
            <a:pPr algn="l" rtl="0"/>
            <a:endParaRPr lang="en-US" dirty="0"/>
          </a:p>
          <a:p>
            <a:pPr algn="l" rtl="0"/>
            <a:r>
              <a:rPr lang="en-US" dirty="0" smtClean="0"/>
              <a:t>VC and total lung capacity --- Variable </a:t>
            </a:r>
            <a:r>
              <a:rPr lang="en-US" dirty="0"/>
              <a:t>and generally </a:t>
            </a:r>
            <a:r>
              <a:rPr lang="en-US" dirty="0" smtClean="0"/>
              <a:t>minor</a:t>
            </a:r>
          </a:p>
          <a:p>
            <a:pPr algn="l" rtl="0"/>
            <a:endParaRPr lang="en-US" dirty="0" smtClean="0"/>
          </a:p>
          <a:p>
            <a:pPr algn="l" rtl="0"/>
            <a:r>
              <a:rPr lang="en-US" dirty="0" smtClean="0"/>
              <a:t>unchanged </a:t>
            </a:r>
            <a:r>
              <a:rPr lang="en-US" dirty="0"/>
              <a:t>FEV1 and </a:t>
            </a:r>
            <a:r>
              <a:rPr lang="en-US" dirty="0" smtClean="0"/>
              <a:t>FEV1/FVC ratio</a:t>
            </a:r>
            <a:r>
              <a:rPr lang="en-US" dirty="0"/>
              <a:t> </a:t>
            </a:r>
            <a:r>
              <a:rPr lang="en-US" dirty="0" smtClean="0"/>
              <a:t>--- Airway function and flow rates are preserved </a:t>
            </a:r>
            <a:endParaRPr lang="en-US" dirty="0"/>
          </a:p>
        </p:txBody>
      </p:sp>
      <p:pic>
        <p:nvPicPr>
          <p:cNvPr id="7170" name="Picture 2" descr="No description available."/>
          <p:cNvPicPr>
            <a:picLocks noChangeAspect="1" noChangeArrowheads="1"/>
          </p:cNvPicPr>
          <p:nvPr/>
        </p:nvPicPr>
        <p:blipFill rotWithShape="1">
          <a:blip r:embed="rId2">
            <a:extLst>
              <a:ext uri="{28A0092B-C50C-407E-A947-70E740481C1C}">
                <a14:useLocalDpi xmlns:a14="http://schemas.microsoft.com/office/drawing/2010/main" val="0"/>
              </a:ext>
            </a:extLst>
          </a:blip>
          <a:srcRect l="1335" t="851" r="14157" b="-852"/>
          <a:stretch/>
        </p:blipFill>
        <p:spPr bwMode="auto">
          <a:xfrm>
            <a:off x="3783455" y="2348880"/>
            <a:ext cx="5113206" cy="277189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80312" y="6381328"/>
            <a:ext cx="1729852" cy="422084"/>
          </a:xfrm>
          <a:prstGeom prst="rect">
            <a:avLst/>
          </a:prstGeom>
        </p:spPr>
      </p:pic>
    </p:spTree>
    <p:extLst>
      <p:ext uri="{BB962C8B-B14F-4D97-AF65-F5344CB8AC3E}">
        <p14:creationId xmlns:p14="http://schemas.microsoft.com/office/powerpoint/2010/main" val="22265857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dirty="0"/>
          </a:p>
        </p:txBody>
      </p:sp>
      <p:sp>
        <p:nvSpPr>
          <p:cNvPr id="3" name="Content Placeholder 2"/>
          <p:cNvSpPr>
            <a:spLocks noGrp="1"/>
          </p:cNvSpPr>
          <p:nvPr>
            <p:ph idx="1"/>
          </p:nvPr>
        </p:nvSpPr>
        <p:spPr>
          <a:xfrm>
            <a:off x="457200" y="1600200"/>
            <a:ext cx="3106688" cy="4525963"/>
          </a:xfrm>
        </p:spPr>
        <p:txBody>
          <a:bodyPr>
            <a:normAutofit/>
          </a:bodyPr>
          <a:lstStyle/>
          <a:p>
            <a:pPr marL="0" indent="0" algn="ctr" rtl="0">
              <a:buNone/>
            </a:pPr>
            <a:r>
              <a:rPr lang="en-US" sz="3200" u="sng" dirty="0" smtClean="0"/>
              <a:t>Ventilation</a:t>
            </a:r>
            <a:endParaRPr lang="en-US" sz="3200" b="1" dirty="0" smtClean="0"/>
          </a:p>
          <a:p>
            <a:pPr algn="l" rtl="0"/>
            <a:r>
              <a:rPr lang="en-US" dirty="0" smtClean="0"/>
              <a:t>Resting </a:t>
            </a:r>
            <a:r>
              <a:rPr lang="en-US" dirty="0"/>
              <a:t>minute ventilation </a:t>
            </a:r>
            <a:r>
              <a:rPr lang="en-US" dirty="0" smtClean="0"/>
              <a:t>-- rises 50 % at term</a:t>
            </a:r>
          </a:p>
          <a:p>
            <a:pPr algn="l" rtl="0"/>
            <a:r>
              <a:rPr lang="en-US" dirty="0" smtClean="0"/>
              <a:t>tidal </a:t>
            </a:r>
            <a:r>
              <a:rPr lang="en-US" dirty="0"/>
              <a:t>volume </a:t>
            </a:r>
            <a:r>
              <a:rPr lang="en-US" dirty="0" smtClean="0"/>
              <a:t>--- increased </a:t>
            </a:r>
            <a:r>
              <a:rPr lang="en-US" dirty="0"/>
              <a:t>up to 40 </a:t>
            </a:r>
            <a:r>
              <a:rPr lang="en-US" dirty="0" smtClean="0"/>
              <a:t>%  </a:t>
            </a:r>
          </a:p>
          <a:p>
            <a:pPr algn="l" rtl="0"/>
            <a:r>
              <a:rPr lang="en-US" dirty="0" smtClean="0"/>
              <a:t>respiratory </a:t>
            </a:r>
            <a:r>
              <a:rPr lang="en-US" dirty="0"/>
              <a:t>rate remains essentially unchanged </a:t>
            </a:r>
            <a:endParaRPr lang="en-US" dirty="0" smtClean="0"/>
          </a:p>
          <a:p>
            <a:pPr algn="l" rtl="0"/>
            <a:r>
              <a:rPr lang="en-US" dirty="0" smtClean="0"/>
              <a:t>oxygen </a:t>
            </a:r>
            <a:r>
              <a:rPr lang="en-US" dirty="0"/>
              <a:t>consumption </a:t>
            </a:r>
            <a:r>
              <a:rPr lang="en-US" dirty="0" smtClean="0"/>
              <a:t>increased 20 %</a:t>
            </a:r>
            <a:r>
              <a:rPr lang="en-US" dirty="0"/>
              <a:t/>
            </a:r>
            <a:br>
              <a:rPr lang="en-US" dirty="0"/>
            </a:br>
            <a:endParaRPr lang="ar-JO" dirty="0"/>
          </a:p>
        </p:txBody>
      </p:sp>
      <p:pic>
        <p:nvPicPr>
          <p:cNvPr id="9218" name="Picture 2" descr="No description availab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00727" y="2576072"/>
            <a:ext cx="5090504" cy="271998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80312" y="6381328"/>
            <a:ext cx="1729852" cy="422084"/>
          </a:xfrm>
          <a:prstGeom prst="rect">
            <a:avLst/>
          </a:prstGeom>
        </p:spPr>
      </p:pic>
    </p:spTree>
    <p:extLst>
      <p:ext uri="{BB962C8B-B14F-4D97-AF65-F5344CB8AC3E}">
        <p14:creationId xmlns:p14="http://schemas.microsoft.com/office/powerpoint/2010/main" val="6334515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idx="1"/>
          </p:nvPr>
        </p:nvSpPr>
        <p:spPr/>
        <p:txBody>
          <a:bodyPr>
            <a:normAutofit/>
          </a:bodyPr>
          <a:lstStyle/>
          <a:p>
            <a:pPr marL="0" indent="0" algn="ctr">
              <a:lnSpc>
                <a:spcPct val="90000"/>
              </a:lnSpc>
              <a:buNone/>
            </a:pPr>
            <a:r>
              <a:rPr lang="en-US" sz="3200" u="sng" dirty="0"/>
              <a:t>Gas exchange and arterial blood gases </a:t>
            </a:r>
          </a:p>
          <a:p>
            <a:pPr algn="l" rtl="0"/>
            <a:endParaRPr lang="en-US" dirty="0"/>
          </a:p>
          <a:p>
            <a:pPr algn="l" rtl="0"/>
            <a:r>
              <a:rPr lang="en-US" dirty="0" smtClean="0"/>
              <a:t>arterial </a:t>
            </a:r>
            <a:r>
              <a:rPr lang="en-US" dirty="0"/>
              <a:t>PCO2 falls to a </a:t>
            </a:r>
            <a:r>
              <a:rPr lang="en-US" dirty="0" smtClean="0"/>
              <a:t>plateau</a:t>
            </a:r>
          </a:p>
          <a:p>
            <a:pPr algn="l" rtl="0"/>
            <a:r>
              <a:rPr lang="en-US" dirty="0" smtClean="0"/>
              <a:t>arterial oxygen tension (PaO2) is generally increased</a:t>
            </a:r>
          </a:p>
          <a:p>
            <a:pPr algn="l" rtl="0"/>
            <a:r>
              <a:rPr lang="en-US" b="1" dirty="0" smtClean="0"/>
              <a:t>respiratory alkalosis </a:t>
            </a:r>
            <a:r>
              <a:rPr lang="en-US" dirty="0" smtClean="0"/>
              <a:t>is followed by compensatory renal excretion of bicarbonate so that the resultant arterial pH is normal to slightly </a:t>
            </a:r>
            <a:r>
              <a:rPr lang="en-US" dirty="0" err="1" smtClean="0"/>
              <a:t>alkalotic</a:t>
            </a:r>
            <a:r>
              <a:rPr lang="en-US" dirty="0" smtClean="0"/>
              <a:t> (usually between 7.40 and 7.45)</a:t>
            </a:r>
          </a:p>
          <a:p>
            <a:pPr algn="l" rtl="0"/>
            <a:endParaRPr lang="ar-JO"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80312" y="6381328"/>
            <a:ext cx="1729852" cy="422084"/>
          </a:xfrm>
          <a:prstGeom prst="rect">
            <a:avLst/>
          </a:prstGeom>
        </p:spPr>
      </p:pic>
    </p:spTree>
    <p:extLst>
      <p:ext uri="{BB962C8B-B14F-4D97-AF65-F5344CB8AC3E}">
        <p14:creationId xmlns:p14="http://schemas.microsoft.com/office/powerpoint/2010/main" val="28265928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Gastrointestinal </a:t>
            </a:r>
            <a:r>
              <a:rPr lang="en-US" dirty="0"/>
              <a:t>tract</a:t>
            </a:r>
            <a:endParaRPr lang="ar-JO" dirty="0"/>
          </a:p>
        </p:txBody>
      </p:sp>
      <p:sp>
        <p:nvSpPr>
          <p:cNvPr id="3" name="Content Placeholder 2"/>
          <p:cNvSpPr>
            <a:spLocks noGrp="1"/>
          </p:cNvSpPr>
          <p:nvPr>
            <p:ph idx="1"/>
          </p:nvPr>
        </p:nvSpPr>
        <p:spPr/>
        <p:txBody>
          <a:bodyPr>
            <a:normAutofit/>
          </a:bodyPr>
          <a:lstStyle/>
          <a:p>
            <a:pPr algn="l" rtl="0"/>
            <a:r>
              <a:rPr lang="en-US" dirty="0" smtClean="0"/>
              <a:t>Taste —taste perception changes during pregnancy</a:t>
            </a:r>
          </a:p>
          <a:p>
            <a:pPr algn="l" rtl="0"/>
            <a:r>
              <a:rPr lang="en-US" dirty="0" smtClean="0"/>
              <a:t>Gingiva — Enlargement and blunting of the interdental papillae of the gingiva may result in gingivitis</a:t>
            </a:r>
          </a:p>
          <a:p>
            <a:pPr algn="l" rtl="0"/>
            <a:r>
              <a:rPr lang="en-US" dirty="0" smtClean="0"/>
              <a:t>tooth mobility or erosion, oral gingival lesions, and dental caries</a:t>
            </a:r>
            <a:r>
              <a:rPr lang="en-US" dirty="0"/>
              <a:t/>
            </a:r>
            <a:br>
              <a:rPr lang="en-US" dirty="0"/>
            </a:br>
            <a:endParaRPr lang="ar-JO"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80312" y="6381328"/>
            <a:ext cx="1729852" cy="422084"/>
          </a:xfrm>
          <a:prstGeom prst="rect">
            <a:avLst/>
          </a:prstGeom>
        </p:spPr>
      </p:pic>
    </p:spTree>
    <p:extLst>
      <p:ext uri="{BB962C8B-B14F-4D97-AF65-F5344CB8AC3E}">
        <p14:creationId xmlns:p14="http://schemas.microsoft.com/office/powerpoint/2010/main" val="29967638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idx="1"/>
          </p:nvPr>
        </p:nvSpPr>
        <p:spPr>
          <a:xfrm>
            <a:off x="457200" y="1600200"/>
            <a:ext cx="3826768" cy="4525963"/>
          </a:xfrm>
        </p:spPr>
        <p:txBody>
          <a:bodyPr>
            <a:normAutofit/>
          </a:bodyPr>
          <a:lstStyle/>
          <a:p>
            <a:pPr algn="l" rtl="0"/>
            <a:r>
              <a:rPr lang="en-US" dirty="0"/>
              <a:t>Pyogenic granuloma of pregnancy </a:t>
            </a:r>
            <a:r>
              <a:rPr lang="en-US" dirty="0" smtClean="0"/>
              <a:t>( epulis ) —benign</a:t>
            </a:r>
            <a:r>
              <a:rPr lang="en-US" dirty="0"/>
              <a:t>, vascular tumors with friable </a:t>
            </a:r>
            <a:r>
              <a:rPr lang="en-US" dirty="0" smtClean="0"/>
              <a:t>-- oral </a:t>
            </a:r>
            <a:r>
              <a:rPr lang="en-US" dirty="0"/>
              <a:t>mucosa, lip, and </a:t>
            </a:r>
            <a:r>
              <a:rPr lang="en-US" dirty="0" smtClean="0"/>
              <a:t>tongue </a:t>
            </a:r>
          </a:p>
          <a:p>
            <a:pPr algn="l" rtl="0"/>
            <a:endParaRPr lang="en-US" dirty="0" smtClean="0"/>
          </a:p>
          <a:p>
            <a:pPr algn="l" rtl="0"/>
            <a:r>
              <a:rPr lang="en-US" dirty="0" err="1" smtClean="0"/>
              <a:t>Ptyalism</a:t>
            </a:r>
            <a:r>
              <a:rPr lang="en-US" dirty="0" smtClean="0"/>
              <a:t> </a:t>
            </a:r>
            <a:r>
              <a:rPr lang="en-US" dirty="0" err="1" smtClean="0"/>
              <a:t>gravidarum</a:t>
            </a:r>
            <a:r>
              <a:rPr lang="en-US" dirty="0" smtClean="0"/>
              <a:t> — excessive salivation -- 1.5 L to 2 L per day</a:t>
            </a:r>
            <a:endParaRPr lang="ar-JO" dirty="0" smtClean="0"/>
          </a:p>
          <a:p>
            <a:pPr marL="0" indent="0" algn="l" rtl="0">
              <a:buNone/>
            </a:pPr>
            <a:r>
              <a:rPr lang="en-US" dirty="0" smtClean="0"/>
              <a:t>	</a:t>
            </a:r>
          </a:p>
        </p:txBody>
      </p:sp>
      <p:pic>
        <p:nvPicPr>
          <p:cNvPr id="10242" name="Picture 2" descr="No description availabl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64088" y="1988840"/>
            <a:ext cx="2953582" cy="410497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80312" y="6381328"/>
            <a:ext cx="1729852" cy="422084"/>
          </a:xfrm>
          <a:prstGeom prst="rect">
            <a:avLst/>
          </a:prstGeom>
        </p:spPr>
      </p:pic>
    </p:spTree>
    <p:extLst>
      <p:ext uri="{BB962C8B-B14F-4D97-AF65-F5344CB8AC3E}">
        <p14:creationId xmlns:p14="http://schemas.microsoft.com/office/powerpoint/2010/main" val="23146547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8744" y="160338"/>
            <a:ext cx="6480720" cy="1470025"/>
          </a:xfrm>
        </p:spPr>
        <p:txBody>
          <a:bodyPr>
            <a:normAutofit/>
          </a:bodyPr>
          <a:lstStyle/>
          <a:p>
            <a:pPr algn="ctr"/>
            <a:r>
              <a:rPr lang="en-US" dirty="0" smtClean="0"/>
              <a:t>Maternal physiology during pregnancy</a:t>
            </a:r>
            <a:endParaRPr lang="ar-JO" dirty="0"/>
          </a:p>
        </p:txBody>
      </p:sp>
      <p:sp>
        <p:nvSpPr>
          <p:cNvPr id="4" name="AutoShape 2" descr="PBPK Modeling Approach to Predict the Behavior of Drugs Cleared by Kidney  in Pregnant Subjects and Fetus | SpringerLink"/>
          <p:cNvSpPr>
            <a:spLocks noChangeAspect="1" noChangeArrowheads="1"/>
          </p:cNvSpPr>
          <p:nvPr/>
        </p:nvSpPr>
        <p:spPr bwMode="auto">
          <a:xfrm>
            <a:off x="8923338"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JO"/>
          </a:p>
        </p:txBody>
      </p:sp>
      <p:pic>
        <p:nvPicPr>
          <p:cNvPr id="1026" name="Picture 2" descr="PBPK Modeling Approach to Predict the Behavior of Drugs Cleared by Kidney  in Pregnant Subjects and Fetu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85264" y="2063461"/>
            <a:ext cx="5346976" cy="345136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80312" y="6381328"/>
            <a:ext cx="1729852" cy="422084"/>
          </a:xfrm>
          <a:prstGeom prst="rect">
            <a:avLst/>
          </a:prstGeom>
        </p:spPr>
      </p:pic>
    </p:spTree>
    <p:extLst>
      <p:ext uri="{BB962C8B-B14F-4D97-AF65-F5344CB8AC3E}">
        <p14:creationId xmlns:p14="http://schemas.microsoft.com/office/powerpoint/2010/main" val="17266988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idx="1"/>
          </p:nvPr>
        </p:nvSpPr>
        <p:spPr/>
        <p:txBody>
          <a:bodyPr>
            <a:normAutofit/>
          </a:bodyPr>
          <a:lstStyle/>
          <a:p>
            <a:pPr algn="l" rtl="0"/>
            <a:r>
              <a:rPr lang="en-US" dirty="0" err="1"/>
              <a:t>Gastroesophageal</a:t>
            </a:r>
            <a:r>
              <a:rPr lang="en-US" dirty="0"/>
              <a:t> reflux </a:t>
            </a:r>
            <a:r>
              <a:rPr lang="en-US" dirty="0" smtClean="0"/>
              <a:t>—40 -85 % of </a:t>
            </a:r>
            <a:r>
              <a:rPr lang="en-US" dirty="0"/>
              <a:t>women during </a:t>
            </a:r>
            <a:r>
              <a:rPr lang="en-US" dirty="0" smtClean="0"/>
              <a:t>pregnancy</a:t>
            </a:r>
          </a:p>
          <a:p>
            <a:pPr algn="l" rtl="0"/>
            <a:r>
              <a:rPr lang="en-US" dirty="0" smtClean="0"/>
              <a:t>Aspiration of gastric contents —increased intra-abdominal pressure and relaxation of the lower esophageal sphincter</a:t>
            </a:r>
          </a:p>
          <a:p>
            <a:pPr algn="l" rtl="0"/>
            <a:r>
              <a:rPr lang="en-US" dirty="0" smtClean="0"/>
              <a:t>Nausea and vomiting —50-80 %</a:t>
            </a:r>
            <a:endParaRPr lang="ar-JO"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80312" y="6381328"/>
            <a:ext cx="1729852" cy="422084"/>
          </a:xfrm>
          <a:prstGeom prst="rect">
            <a:avLst/>
          </a:prstGeom>
        </p:spPr>
      </p:pic>
    </p:spTree>
    <p:extLst>
      <p:ext uri="{BB962C8B-B14F-4D97-AF65-F5344CB8AC3E}">
        <p14:creationId xmlns:p14="http://schemas.microsoft.com/office/powerpoint/2010/main" val="34264954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idx="1"/>
          </p:nvPr>
        </p:nvSpPr>
        <p:spPr/>
        <p:txBody>
          <a:bodyPr>
            <a:normAutofit/>
          </a:bodyPr>
          <a:lstStyle/>
          <a:p>
            <a:pPr marL="0" indent="0" algn="l" rtl="0">
              <a:buNone/>
            </a:pPr>
            <a:r>
              <a:rPr lang="en-US" sz="2400" b="1" u="sng" dirty="0"/>
              <a:t>LIVER</a:t>
            </a:r>
          </a:p>
          <a:p>
            <a:pPr algn="l" rtl="0"/>
            <a:r>
              <a:rPr lang="en-US" dirty="0" smtClean="0"/>
              <a:t>Serum </a:t>
            </a:r>
            <a:r>
              <a:rPr lang="en-US" dirty="0"/>
              <a:t>albumin </a:t>
            </a:r>
            <a:r>
              <a:rPr lang="en-US" dirty="0" smtClean="0"/>
              <a:t>--- decrease</a:t>
            </a:r>
          </a:p>
          <a:p>
            <a:pPr algn="l" rtl="0"/>
            <a:r>
              <a:rPr lang="en-US" dirty="0" smtClean="0"/>
              <a:t>Serum total cholesterol and triglyceride ---increase</a:t>
            </a:r>
          </a:p>
          <a:p>
            <a:pPr algn="l" rtl="0"/>
            <a:r>
              <a:rPr lang="en-US" dirty="0" smtClean="0"/>
              <a:t>Serum alkaline phosphatase --- significantly higher (up to two to four times normal)</a:t>
            </a:r>
          </a:p>
          <a:p>
            <a:pPr marL="0" indent="0" algn="l" rtl="0">
              <a:buNone/>
            </a:pPr>
            <a:endParaRPr lang="ar-JO"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80312" y="6381328"/>
            <a:ext cx="1729852" cy="422084"/>
          </a:xfrm>
          <a:prstGeom prst="rect">
            <a:avLst/>
          </a:prstGeom>
        </p:spPr>
      </p:pic>
    </p:spTree>
    <p:extLst>
      <p:ext uri="{BB962C8B-B14F-4D97-AF65-F5344CB8AC3E}">
        <p14:creationId xmlns:p14="http://schemas.microsoft.com/office/powerpoint/2010/main" val="39167066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idx="1"/>
          </p:nvPr>
        </p:nvSpPr>
        <p:spPr/>
        <p:txBody>
          <a:bodyPr>
            <a:normAutofit/>
          </a:bodyPr>
          <a:lstStyle/>
          <a:p>
            <a:pPr marL="0" indent="0" algn="l" rtl="0">
              <a:buNone/>
            </a:pPr>
            <a:r>
              <a:rPr lang="en-US" sz="2400" b="1" u="sng" dirty="0"/>
              <a:t>GALLBLADDER </a:t>
            </a:r>
          </a:p>
          <a:p>
            <a:pPr algn="l" rtl="0"/>
            <a:r>
              <a:rPr lang="en-US" dirty="0" smtClean="0"/>
              <a:t>gallbladder motility --- decreases </a:t>
            </a:r>
          </a:p>
          <a:p>
            <a:pPr algn="l" rtl="0"/>
            <a:r>
              <a:rPr lang="en-US" dirty="0" smtClean="0"/>
              <a:t>the </a:t>
            </a:r>
            <a:r>
              <a:rPr lang="en-US" dirty="0" err="1"/>
              <a:t>lithogenicity</a:t>
            </a:r>
            <a:r>
              <a:rPr lang="en-US" dirty="0"/>
              <a:t> of </a:t>
            </a:r>
            <a:r>
              <a:rPr lang="en-US" dirty="0" smtClean="0"/>
              <a:t>bile--- increases</a:t>
            </a:r>
            <a:endParaRPr lang="en-US" dirty="0"/>
          </a:p>
          <a:p>
            <a:pPr algn="l" rtl="0"/>
            <a:r>
              <a:rPr lang="en-US" dirty="0" smtClean="0"/>
              <a:t>increased </a:t>
            </a:r>
            <a:r>
              <a:rPr lang="en-US" dirty="0"/>
              <a:t>risk for </a:t>
            </a:r>
            <a:r>
              <a:rPr lang="en-US" dirty="0" smtClean="0"/>
              <a:t>gallstones</a:t>
            </a:r>
          </a:p>
          <a:p>
            <a:pPr marL="0" indent="0" algn="l" rtl="0">
              <a:buNone/>
            </a:pPr>
            <a:r>
              <a:rPr lang="en-US" sz="2400" b="1" u="sng" dirty="0"/>
              <a:t>PANCREAS </a:t>
            </a:r>
            <a:endParaRPr lang="en-US" sz="3800" b="1" u="sng" dirty="0"/>
          </a:p>
          <a:p>
            <a:pPr algn="l" rtl="0"/>
            <a:r>
              <a:rPr lang="en-US" dirty="0" smtClean="0"/>
              <a:t>Amylase levels --- normal </a:t>
            </a:r>
          </a:p>
          <a:p>
            <a:pPr algn="l" rtl="0"/>
            <a:r>
              <a:rPr lang="en-US" dirty="0" smtClean="0"/>
              <a:t>Acute pancreatitis --- rare  --- associated with gallstones</a:t>
            </a:r>
            <a:r>
              <a:rPr lang="en-US" dirty="0"/>
              <a:t/>
            </a:r>
            <a:br>
              <a:rPr lang="en-US" dirty="0"/>
            </a:br>
            <a:endParaRPr lang="ar-JO"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80312" y="6381328"/>
            <a:ext cx="1729852" cy="422084"/>
          </a:xfrm>
          <a:prstGeom prst="rect">
            <a:avLst/>
          </a:prstGeom>
        </p:spPr>
      </p:pic>
    </p:spTree>
    <p:extLst>
      <p:ext uri="{BB962C8B-B14F-4D97-AF65-F5344CB8AC3E}">
        <p14:creationId xmlns:p14="http://schemas.microsoft.com/office/powerpoint/2010/main" val="40496554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Renal </a:t>
            </a:r>
            <a:r>
              <a:rPr lang="en-US" dirty="0"/>
              <a:t>and urinary tract </a:t>
            </a:r>
            <a:r>
              <a:rPr lang="en-US" dirty="0" smtClean="0"/>
              <a:t>physiology</a:t>
            </a:r>
            <a:endParaRPr lang="ar-JO" dirty="0"/>
          </a:p>
        </p:txBody>
      </p:sp>
      <p:sp>
        <p:nvSpPr>
          <p:cNvPr id="3" name="Content Placeholder 2"/>
          <p:cNvSpPr>
            <a:spLocks noGrp="1"/>
          </p:cNvSpPr>
          <p:nvPr>
            <p:ph idx="1"/>
          </p:nvPr>
        </p:nvSpPr>
        <p:spPr/>
        <p:txBody>
          <a:bodyPr>
            <a:normAutofit/>
          </a:bodyPr>
          <a:lstStyle/>
          <a:p>
            <a:r>
              <a:rPr lang="en-US" dirty="0" smtClean="0"/>
              <a:t>Both </a:t>
            </a:r>
            <a:r>
              <a:rPr lang="en-US" dirty="0"/>
              <a:t>kidneys increase 1 to 1.5 cm in length during pregnancy </a:t>
            </a:r>
            <a:endParaRPr lang="en-US" dirty="0" smtClean="0"/>
          </a:p>
          <a:p>
            <a:r>
              <a:rPr lang="en-US" dirty="0" smtClean="0"/>
              <a:t>Kidney </a:t>
            </a:r>
            <a:r>
              <a:rPr lang="en-US" dirty="0"/>
              <a:t>volume increases by up to 30 </a:t>
            </a:r>
            <a:r>
              <a:rPr lang="en-US" dirty="0" smtClean="0"/>
              <a:t>% -- due </a:t>
            </a:r>
            <a:r>
              <a:rPr lang="en-US" dirty="0"/>
              <a:t>to an increase in renal vascular and interstitial </a:t>
            </a:r>
            <a:r>
              <a:rPr lang="en-US" dirty="0" smtClean="0"/>
              <a:t>volume</a:t>
            </a:r>
          </a:p>
          <a:p>
            <a:r>
              <a:rPr lang="en-US" dirty="0" smtClean="0"/>
              <a:t>The </a:t>
            </a:r>
            <a:r>
              <a:rPr lang="en-US" dirty="0"/>
              <a:t>renal pelvises and caliceal systems may be dilated as a result of progesterone effects and mechanical compression of the ureters at the pelvic </a:t>
            </a:r>
            <a:r>
              <a:rPr lang="en-US" dirty="0" smtClean="0"/>
              <a:t>brim --- hydronephrosis mostly at the right side</a:t>
            </a:r>
            <a:r>
              <a:rPr lang="en-US" dirty="0"/>
              <a:t/>
            </a:r>
            <a:br>
              <a:rPr lang="en-US" dirty="0"/>
            </a:br>
            <a:endParaRPr lang="ar-JO"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80312" y="6381328"/>
            <a:ext cx="1729852" cy="422084"/>
          </a:xfrm>
          <a:prstGeom prst="rect">
            <a:avLst/>
          </a:prstGeom>
        </p:spPr>
      </p:pic>
    </p:spTree>
    <p:extLst>
      <p:ext uri="{BB962C8B-B14F-4D97-AF65-F5344CB8AC3E}">
        <p14:creationId xmlns:p14="http://schemas.microsoft.com/office/powerpoint/2010/main" val="36624255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idx="1"/>
          </p:nvPr>
        </p:nvSpPr>
        <p:spPr/>
        <p:txBody>
          <a:bodyPr>
            <a:normAutofit/>
          </a:bodyPr>
          <a:lstStyle/>
          <a:p>
            <a:pPr algn="l" rtl="0"/>
            <a:r>
              <a:rPr lang="en-US" dirty="0"/>
              <a:t>Hemodynamic changes </a:t>
            </a:r>
            <a:r>
              <a:rPr lang="en-US" dirty="0" smtClean="0"/>
              <a:t>—increased renal perfusion </a:t>
            </a:r>
            <a:r>
              <a:rPr lang="en-US" dirty="0"/>
              <a:t>and GFR </a:t>
            </a:r>
            <a:endParaRPr lang="en-US" dirty="0" smtClean="0"/>
          </a:p>
          <a:p>
            <a:pPr algn="l" rtl="0"/>
            <a:r>
              <a:rPr lang="en-US" dirty="0"/>
              <a:t>Renal plasma flow increases by up to 80 %</a:t>
            </a:r>
            <a:br>
              <a:rPr lang="en-US" dirty="0"/>
            </a:br>
            <a:endParaRPr lang="ar-JO" dirty="0"/>
          </a:p>
          <a:p>
            <a:pPr algn="l" rtl="0"/>
            <a:r>
              <a:rPr lang="en-US" dirty="0"/>
              <a:t>GFR  --- increases </a:t>
            </a:r>
            <a:r>
              <a:rPr lang="en-US" dirty="0" smtClean="0"/>
              <a:t>40 -50 %</a:t>
            </a:r>
            <a:r>
              <a:rPr lang="en-US" dirty="0"/>
              <a:t/>
            </a:r>
            <a:br>
              <a:rPr lang="en-US" dirty="0"/>
            </a:br>
            <a:endParaRPr lang="ar-JO" dirty="0"/>
          </a:p>
          <a:p>
            <a:pPr algn="l" rtl="0"/>
            <a:r>
              <a:rPr lang="en-US" dirty="0" smtClean="0"/>
              <a:t>serum </a:t>
            </a:r>
            <a:r>
              <a:rPr lang="en-US" dirty="0" err="1"/>
              <a:t>creatinine</a:t>
            </a:r>
            <a:r>
              <a:rPr lang="en-US" dirty="0"/>
              <a:t> </a:t>
            </a:r>
            <a:r>
              <a:rPr lang="en-US" dirty="0" smtClean="0"/>
              <a:t>– decrease</a:t>
            </a:r>
          </a:p>
          <a:p>
            <a:pPr algn="l" rtl="0"/>
            <a:r>
              <a:rPr lang="en-US" dirty="0" smtClean="0"/>
              <a:t> </a:t>
            </a:r>
            <a:r>
              <a:rPr lang="en-US" dirty="0"/>
              <a:t>a serum </a:t>
            </a:r>
            <a:r>
              <a:rPr lang="en-US" dirty="0" err="1"/>
              <a:t>creatinine</a:t>
            </a:r>
            <a:r>
              <a:rPr lang="en-US" dirty="0"/>
              <a:t> of 0.75 mg/</a:t>
            </a:r>
            <a:r>
              <a:rPr lang="en-US" dirty="0" err="1"/>
              <a:t>dL</a:t>
            </a:r>
            <a:r>
              <a:rPr lang="en-US" dirty="0"/>
              <a:t> (70.7 </a:t>
            </a:r>
            <a:r>
              <a:rPr lang="en-US" dirty="0" err="1"/>
              <a:t>micromol</a:t>
            </a:r>
            <a:r>
              <a:rPr lang="en-US" dirty="0"/>
              <a:t>/L) or above, while normal in a </a:t>
            </a:r>
            <a:r>
              <a:rPr lang="en-US" dirty="0" err="1"/>
              <a:t>nonpregnant</a:t>
            </a:r>
            <a:r>
              <a:rPr lang="en-US" dirty="0"/>
              <a:t> individual, usually reflects renal impairment in a pregnant patient </a:t>
            </a:r>
            <a:endParaRPr lang="ar-JO"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80312" y="6381328"/>
            <a:ext cx="1729852" cy="422084"/>
          </a:xfrm>
          <a:prstGeom prst="rect">
            <a:avLst/>
          </a:prstGeom>
        </p:spPr>
      </p:pic>
    </p:spTree>
    <p:extLst>
      <p:ext uri="{BB962C8B-B14F-4D97-AF65-F5344CB8AC3E}">
        <p14:creationId xmlns:p14="http://schemas.microsoft.com/office/powerpoint/2010/main" val="29009053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idx="1"/>
          </p:nvPr>
        </p:nvSpPr>
        <p:spPr/>
        <p:txBody>
          <a:bodyPr>
            <a:normAutofit/>
          </a:bodyPr>
          <a:lstStyle/>
          <a:p>
            <a:r>
              <a:rPr lang="en-US" dirty="0"/>
              <a:t>Proteinuria — Urinary protein excretion rises in normal </a:t>
            </a:r>
            <a:r>
              <a:rPr lang="en-US" dirty="0" smtClean="0"/>
              <a:t>pregnancy---greater </a:t>
            </a:r>
            <a:r>
              <a:rPr lang="en-US" dirty="0"/>
              <a:t>than 300 mg/day is considered </a:t>
            </a:r>
            <a:r>
              <a:rPr lang="en-US" dirty="0" smtClean="0"/>
              <a:t>abnormal</a:t>
            </a:r>
          </a:p>
          <a:p>
            <a:endParaRPr lang="en-US" dirty="0" smtClean="0"/>
          </a:p>
          <a:p>
            <a:endParaRPr lang="en-US" dirty="0"/>
          </a:p>
          <a:p>
            <a:r>
              <a:rPr lang="en-US" dirty="0" smtClean="0"/>
              <a:t>Glucosuria </a:t>
            </a:r>
            <a:r>
              <a:rPr lang="en-US" dirty="0"/>
              <a:t>— Glucosuria by dipstick ---50 % of pregnant patients--- primarily due to decreased proximal tubular glucose reabsorption</a:t>
            </a:r>
            <a:endParaRPr lang="ar-JO"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80312" y="6381328"/>
            <a:ext cx="1729852" cy="422084"/>
          </a:xfrm>
          <a:prstGeom prst="rect">
            <a:avLst/>
          </a:prstGeom>
        </p:spPr>
      </p:pic>
    </p:spTree>
    <p:extLst>
      <p:ext uri="{BB962C8B-B14F-4D97-AF65-F5344CB8AC3E}">
        <p14:creationId xmlns:p14="http://schemas.microsoft.com/office/powerpoint/2010/main" val="15374057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idx="1"/>
          </p:nvPr>
        </p:nvSpPr>
        <p:spPr/>
        <p:txBody>
          <a:bodyPr>
            <a:normAutofit/>
          </a:bodyPr>
          <a:lstStyle/>
          <a:p>
            <a:pPr algn="l" rtl="0"/>
            <a:r>
              <a:rPr lang="en-US" dirty="0"/>
              <a:t>Bladder — The bladder mucosa is edematous and hyperemic in pregnancy. </a:t>
            </a:r>
            <a:endParaRPr lang="en-US" dirty="0" smtClean="0"/>
          </a:p>
          <a:p>
            <a:pPr algn="l" rtl="0"/>
            <a:endParaRPr lang="en-US" dirty="0"/>
          </a:p>
          <a:p>
            <a:pPr algn="l" rtl="0"/>
            <a:r>
              <a:rPr lang="en-US" dirty="0" smtClean="0"/>
              <a:t>Vesicoureteral </a:t>
            </a:r>
            <a:r>
              <a:rPr lang="en-US" dirty="0"/>
              <a:t>reflux — Bladder flaccidity may cause incompetence of the vesicoureteral valve. </a:t>
            </a:r>
            <a:br>
              <a:rPr lang="en-US" dirty="0"/>
            </a:br>
            <a:endParaRPr lang="ar-JO"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80312" y="6381328"/>
            <a:ext cx="1729852" cy="422084"/>
          </a:xfrm>
          <a:prstGeom prst="rect">
            <a:avLst/>
          </a:prstGeom>
        </p:spPr>
      </p:pic>
    </p:spTree>
    <p:extLst>
      <p:ext uri="{BB962C8B-B14F-4D97-AF65-F5344CB8AC3E}">
        <p14:creationId xmlns:p14="http://schemas.microsoft.com/office/powerpoint/2010/main" val="22636088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Skin </a:t>
            </a:r>
            <a:r>
              <a:rPr lang="en-US" dirty="0"/>
              <a:t>and related structures</a:t>
            </a:r>
            <a:br>
              <a:rPr lang="en-US" dirty="0"/>
            </a:br>
            <a:endParaRPr lang="ar-JO" dirty="0"/>
          </a:p>
        </p:txBody>
      </p:sp>
      <p:sp>
        <p:nvSpPr>
          <p:cNvPr id="3" name="Content Placeholder 2"/>
          <p:cNvSpPr>
            <a:spLocks noGrp="1"/>
          </p:cNvSpPr>
          <p:nvPr>
            <p:ph idx="1"/>
          </p:nvPr>
        </p:nvSpPr>
        <p:spPr/>
        <p:txBody>
          <a:bodyPr>
            <a:normAutofit/>
          </a:bodyPr>
          <a:lstStyle/>
          <a:p>
            <a:pPr algn="l" rtl="0"/>
            <a:r>
              <a:rPr lang="en-US" dirty="0"/>
              <a:t>Changes in pigmentation – Almost all pregnant women develop some degree of increased skin </a:t>
            </a:r>
            <a:r>
              <a:rPr lang="en-US" dirty="0" smtClean="0"/>
              <a:t>pigmentation</a:t>
            </a:r>
            <a:endParaRPr lang="en-US" dirty="0"/>
          </a:p>
          <a:p>
            <a:pPr algn="l" rtl="0"/>
            <a:endParaRPr lang="en-US" dirty="0" smtClean="0"/>
          </a:p>
          <a:p>
            <a:pPr algn="l" rtl="0"/>
            <a:r>
              <a:rPr lang="en-US" dirty="0" err="1" smtClean="0"/>
              <a:t>Melasma</a:t>
            </a:r>
            <a:r>
              <a:rPr lang="en-US" dirty="0" smtClean="0"/>
              <a:t> </a:t>
            </a:r>
            <a:r>
              <a:rPr lang="en-US" dirty="0"/>
              <a:t>(</a:t>
            </a:r>
            <a:r>
              <a:rPr lang="en-US" dirty="0" err="1"/>
              <a:t>ie</a:t>
            </a:r>
            <a:r>
              <a:rPr lang="en-US" dirty="0"/>
              <a:t>, </a:t>
            </a:r>
            <a:r>
              <a:rPr lang="en-US" dirty="0" err="1"/>
              <a:t>chloasma</a:t>
            </a:r>
            <a:r>
              <a:rPr lang="en-US" dirty="0"/>
              <a:t> or mask of pregnancy) is the most cosmetically disturbing </a:t>
            </a:r>
            <a:r>
              <a:rPr lang="en-US" dirty="0" err="1"/>
              <a:t>pigmentary</a:t>
            </a:r>
            <a:r>
              <a:rPr lang="en-US" dirty="0"/>
              <a:t> change and occurs in up to 75 </a:t>
            </a:r>
            <a:r>
              <a:rPr lang="en-US" dirty="0" smtClean="0"/>
              <a:t>%</a:t>
            </a:r>
            <a:endParaRPr lang="en-US" dirty="0"/>
          </a:p>
          <a:p>
            <a:pPr marL="0" indent="0" algn="l" rtl="0">
              <a:buNone/>
            </a:pPr>
            <a:r>
              <a:rPr lang="en-US" dirty="0"/>
              <a:t/>
            </a:r>
            <a:br>
              <a:rPr lang="en-US" dirty="0"/>
            </a:br>
            <a:endParaRPr lang="ar-JO"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80312" y="6381328"/>
            <a:ext cx="1729852" cy="422084"/>
          </a:xfrm>
          <a:prstGeom prst="rect">
            <a:avLst/>
          </a:prstGeom>
        </p:spPr>
      </p:pic>
    </p:spTree>
    <p:extLst>
      <p:ext uri="{BB962C8B-B14F-4D97-AF65-F5344CB8AC3E}">
        <p14:creationId xmlns:p14="http://schemas.microsoft.com/office/powerpoint/2010/main" val="11582257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idx="1"/>
          </p:nvPr>
        </p:nvSpPr>
        <p:spPr/>
        <p:txBody>
          <a:bodyPr>
            <a:normAutofit/>
          </a:bodyPr>
          <a:lstStyle/>
          <a:p>
            <a:pPr algn="l" rtl="0"/>
            <a:r>
              <a:rPr lang="en-US" dirty="0"/>
              <a:t>Vascular changes – Estrogen and other factors cause vascular distention, vascular instability, and proliferation of blood vessels during pregnancy</a:t>
            </a:r>
            <a:r>
              <a:rPr lang="en-US" dirty="0" smtClean="0"/>
              <a:t>.</a:t>
            </a:r>
          </a:p>
          <a:p>
            <a:pPr algn="l" rtl="0"/>
            <a:endParaRPr lang="en-US" dirty="0"/>
          </a:p>
          <a:p>
            <a:pPr algn="l" rtl="0"/>
            <a:r>
              <a:rPr lang="en-US" dirty="0" smtClean="0"/>
              <a:t> vascular </a:t>
            </a:r>
            <a:r>
              <a:rPr lang="en-US" dirty="0"/>
              <a:t>spiders </a:t>
            </a:r>
            <a:r>
              <a:rPr lang="en-US" dirty="0" smtClean="0"/>
              <a:t>, palmar </a:t>
            </a:r>
            <a:r>
              <a:rPr lang="en-US" dirty="0"/>
              <a:t>erythema, varicosities (eg, lower limb, anorectum, vulva), and vascular </a:t>
            </a:r>
            <a:r>
              <a:rPr lang="en-US" dirty="0" smtClean="0"/>
              <a:t>tumors</a:t>
            </a:r>
            <a:r>
              <a:rPr lang="en-US" dirty="0"/>
              <a:t/>
            </a:r>
            <a:br>
              <a:rPr lang="en-US" dirty="0"/>
            </a:br>
            <a:endParaRPr lang="ar-JO"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80312" y="6381328"/>
            <a:ext cx="1729852" cy="422084"/>
          </a:xfrm>
          <a:prstGeom prst="rect">
            <a:avLst/>
          </a:prstGeom>
        </p:spPr>
      </p:pic>
    </p:spTree>
    <p:extLst>
      <p:ext uri="{BB962C8B-B14F-4D97-AF65-F5344CB8AC3E}">
        <p14:creationId xmlns:p14="http://schemas.microsoft.com/office/powerpoint/2010/main" val="16583250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idx="1"/>
          </p:nvPr>
        </p:nvSpPr>
        <p:spPr/>
        <p:txBody>
          <a:bodyPr>
            <a:normAutofit/>
          </a:bodyPr>
          <a:lstStyle/>
          <a:p>
            <a:pPr algn="l" rtl="0"/>
            <a:r>
              <a:rPr lang="en-US" dirty="0"/>
              <a:t>Striae gravidarum – Striae gravidarum (stretch marks) are due to connective tissue changes and are most prominent on the abdomen, breasts, and thighs, but also arise on the lower back, buttocks, and upper arms</a:t>
            </a:r>
            <a:r>
              <a:rPr lang="en-US" dirty="0" smtClean="0"/>
              <a:t>.</a:t>
            </a:r>
          </a:p>
          <a:p>
            <a:pPr algn="l" rtl="0"/>
            <a:endParaRPr lang="en-US" dirty="0"/>
          </a:p>
          <a:p>
            <a:r>
              <a:rPr lang="en-US" dirty="0"/>
              <a:t>Hair – Hirsutism increases during pregnancy. Scalp hair becomes thicker, but the hair line may recede. Postpartum, a temporary period of hair loss is common (ie, telogen effluvium). </a:t>
            </a:r>
            <a:endParaRPr lang="ar-JO" dirty="0"/>
          </a:p>
          <a:p>
            <a:pPr algn="l" rtl="0"/>
            <a:endParaRPr lang="ar-JO"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80312" y="6381328"/>
            <a:ext cx="1729852" cy="422084"/>
          </a:xfrm>
          <a:prstGeom prst="rect">
            <a:avLst/>
          </a:prstGeom>
        </p:spPr>
      </p:pic>
    </p:spTree>
    <p:extLst>
      <p:ext uri="{BB962C8B-B14F-4D97-AF65-F5344CB8AC3E}">
        <p14:creationId xmlns:p14="http://schemas.microsoft.com/office/powerpoint/2010/main" val="13125566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Cardiovascular and hemodynamic changes</a:t>
            </a:r>
            <a:endParaRPr lang="ar-JO" dirty="0"/>
          </a:p>
        </p:txBody>
      </p:sp>
      <p:sp>
        <p:nvSpPr>
          <p:cNvPr id="3" name="Content Placeholder 2"/>
          <p:cNvSpPr>
            <a:spLocks noGrp="1"/>
          </p:cNvSpPr>
          <p:nvPr>
            <p:ph idx="1"/>
          </p:nvPr>
        </p:nvSpPr>
        <p:spPr>
          <a:xfrm>
            <a:off x="609599" y="1988840"/>
            <a:ext cx="6347714" cy="3880773"/>
          </a:xfrm>
        </p:spPr>
        <p:txBody>
          <a:bodyPr/>
          <a:lstStyle/>
          <a:p>
            <a:pPr algn="l" rtl="0"/>
            <a:r>
              <a:rPr lang="en-US" dirty="0" smtClean="0"/>
              <a:t>Optimal growth and development of the fetus </a:t>
            </a:r>
          </a:p>
          <a:p>
            <a:pPr algn="l" rtl="0"/>
            <a:r>
              <a:rPr lang="en-US" dirty="0" smtClean="0"/>
              <a:t>Help to protect the mother from the risks of delivery, such as hemorrhage</a:t>
            </a:r>
            <a:endParaRPr lang="ar-JO" dirty="0"/>
          </a:p>
        </p:txBody>
      </p:sp>
      <p:pic>
        <p:nvPicPr>
          <p:cNvPr id="2050" name="Picture 2" descr="No description availab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3068960"/>
            <a:ext cx="4532131" cy="3109546"/>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5046479" y="3573016"/>
            <a:ext cx="3096344" cy="1938992"/>
          </a:xfrm>
          <a:prstGeom prst="rect">
            <a:avLst/>
          </a:prstGeom>
        </p:spPr>
        <p:txBody>
          <a:bodyPr wrap="square">
            <a:spAutoFit/>
          </a:bodyPr>
          <a:lstStyle/>
          <a:p>
            <a:pPr algn="ctr"/>
            <a:r>
              <a:rPr lang="en-US" sz="2000" b="1" u="sng" dirty="0" smtClean="0"/>
              <a:t>Start</a:t>
            </a:r>
            <a:r>
              <a:rPr lang="en-US" sz="2000" dirty="0" smtClean="0"/>
              <a:t> </a:t>
            </a:r>
            <a:r>
              <a:rPr lang="en-US" sz="2000" dirty="0"/>
              <a:t>at </a:t>
            </a:r>
            <a:r>
              <a:rPr lang="en-US" sz="2000" dirty="0" smtClean="0"/>
              <a:t>5th week</a:t>
            </a:r>
          </a:p>
          <a:p>
            <a:pPr algn="ctr"/>
            <a:r>
              <a:rPr lang="en-US" sz="2000" dirty="0" smtClean="0"/>
              <a:t> </a:t>
            </a:r>
          </a:p>
          <a:p>
            <a:pPr algn="ctr"/>
            <a:r>
              <a:rPr lang="en-US" sz="2000" b="1" u="sng" dirty="0" smtClean="0"/>
              <a:t>Peak</a:t>
            </a:r>
            <a:r>
              <a:rPr lang="en-US" sz="2000" dirty="0" smtClean="0"/>
              <a:t> </a:t>
            </a:r>
            <a:r>
              <a:rPr lang="en-US" sz="2000" dirty="0"/>
              <a:t>during 2nd and early 3rd </a:t>
            </a:r>
            <a:r>
              <a:rPr lang="en-US" sz="2000" dirty="0" smtClean="0"/>
              <a:t>trimester</a:t>
            </a:r>
          </a:p>
          <a:p>
            <a:pPr algn="ctr"/>
            <a:r>
              <a:rPr lang="en-US" sz="2000" dirty="0" smtClean="0"/>
              <a:t> </a:t>
            </a:r>
          </a:p>
          <a:p>
            <a:pPr algn="ctr"/>
            <a:r>
              <a:rPr lang="en-US" sz="2000" b="1" u="sng" dirty="0" smtClean="0"/>
              <a:t>Plateau</a:t>
            </a:r>
            <a:r>
              <a:rPr lang="en-US" sz="2000" dirty="0" smtClean="0"/>
              <a:t> </a:t>
            </a:r>
            <a:r>
              <a:rPr lang="en-US" sz="2000" dirty="0"/>
              <a:t>until </a:t>
            </a:r>
            <a:r>
              <a:rPr lang="en-US" sz="2000" dirty="0" smtClean="0"/>
              <a:t>delivery</a:t>
            </a:r>
            <a:endParaRPr lang="en-US" sz="2000" dirty="0"/>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80312" y="6381328"/>
            <a:ext cx="1729852" cy="422084"/>
          </a:xfrm>
          <a:prstGeom prst="rect">
            <a:avLst/>
          </a:prstGeom>
        </p:spPr>
      </p:pic>
    </p:spTree>
    <p:extLst>
      <p:ext uri="{BB962C8B-B14F-4D97-AF65-F5344CB8AC3E}">
        <p14:creationId xmlns:p14="http://schemas.microsoft.com/office/powerpoint/2010/main" val="26799305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2636912"/>
            <a:ext cx="6347713" cy="1320800"/>
          </a:xfrm>
        </p:spPr>
        <p:txBody>
          <a:bodyPr>
            <a:normAutofit/>
          </a:bodyPr>
          <a:lstStyle/>
          <a:p>
            <a:pPr algn="ctr"/>
            <a:r>
              <a:rPr lang="en-US" sz="6000" dirty="0" smtClean="0"/>
              <a:t>Thank You</a:t>
            </a:r>
            <a:endParaRPr lang="en-US" sz="60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1720" y="4149080"/>
            <a:ext cx="5607179" cy="1368152"/>
          </a:xfrm>
          <a:prstGeom prst="rect">
            <a:avLst/>
          </a:prstGeom>
        </p:spPr>
      </p:pic>
    </p:spTree>
    <p:extLst>
      <p:ext uri="{BB962C8B-B14F-4D97-AF65-F5344CB8AC3E}">
        <p14:creationId xmlns:p14="http://schemas.microsoft.com/office/powerpoint/2010/main" val="3709797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2062" y="218717"/>
            <a:ext cx="6347713" cy="1320800"/>
          </a:xfrm>
        </p:spPr>
        <p:txBody>
          <a:bodyPr>
            <a:normAutofit/>
          </a:bodyPr>
          <a:lstStyle/>
          <a:p>
            <a:r>
              <a:rPr lang="en-US" dirty="0" smtClean="0"/>
              <a:t>blood Volume </a:t>
            </a:r>
            <a:endParaRPr lang="ar-JO" dirty="0"/>
          </a:p>
        </p:txBody>
      </p:sp>
      <p:sp>
        <p:nvSpPr>
          <p:cNvPr id="3" name="Content Placeholder 2"/>
          <p:cNvSpPr>
            <a:spLocks noGrp="1"/>
          </p:cNvSpPr>
          <p:nvPr>
            <p:ph idx="1"/>
          </p:nvPr>
        </p:nvSpPr>
        <p:spPr>
          <a:xfrm>
            <a:off x="219682" y="1152913"/>
            <a:ext cx="4640350" cy="4525963"/>
          </a:xfrm>
        </p:spPr>
        <p:txBody>
          <a:bodyPr>
            <a:noAutofit/>
          </a:bodyPr>
          <a:lstStyle/>
          <a:p>
            <a:pPr algn="l" rtl="0"/>
            <a:r>
              <a:rPr lang="en-US" sz="1600" dirty="0" smtClean="0"/>
              <a:t>peak </a:t>
            </a:r>
            <a:r>
              <a:rPr lang="en-US" sz="1600" dirty="0"/>
              <a:t>at 28 to 34 weeks </a:t>
            </a:r>
          </a:p>
          <a:p>
            <a:pPr marL="0" indent="0" algn="l" rtl="0">
              <a:buNone/>
            </a:pPr>
            <a:endParaRPr lang="en-US" sz="1600" dirty="0"/>
          </a:p>
          <a:p>
            <a:pPr algn="l" rtl="0"/>
            <a:r>
              <a:rPr lang="en-US" sz="1600" dirty="0" smtClean="0"/>
              <a:t> </a:t>
            </a:r>
            <a:r>
              <a:rPr lang="en-US" sz="1600" dirty="0"/>
              <a:t>Plasma </a:t>
            </a:r>
            <a:r>
              <a:rPr lang="en-US" sz="1600" dirty="0" smtClean="0"/>
              <a:t>volume ----  </a:t>
            </a:r>
            <a:r>
              <a:rPr lang="en-US" sz="1600" dirty="0"/>
              <a:t>increases by </a:t>
            </a:r>
            <a:r>
              <a:rPr lang="en-US" sz="1600" dirty="0" smtClean="0"/>
              <a:t>30 -50 % ---- 1100 </a:t>
            </a:r>
            <a:r>
              <a:rPr lang="en-US" sz="1600" dirty="0"/>
              <a:t>to 1600 </a:t>
            </a:r>
            <a:r>
              <a:rPr lang="en-US" sz="1600" dirty="0" smtClean="0"/>
              <a:t>mL</a:t>
            </a:r>
          </a:p>
          <a:p>
            <a:pPr algn="l" rtl="0"/>
            <a:endParaRPr lang="en-US" sz="1600" dirty="0" smtClean="0"/>
          </a:p>
          <a:p>
            <a:pPr algn="l" rtl="0"/>
            <a:r>
              <a:rPr lang="en-US" sz="1600" dirty="0" smtClean="0"/>
              <a:t>Red blood cell mass — increases by 20- 30 %</a:t>
            </a:r>
          </a:p>
          <a:p>
            <a:pPr algn="l" rtl="0"/>
            <a:endParaRPr lang="en-US" sz="1600" dirty="0" smtClean="0"/>
          </a:p>
          <a:p>
            <a:pPr algn="l" rtl="0"/>
            <a:r>
              <a:rPr lang="en-US" sz="1600" dirty="0" smtClean="0"/>
              <a:t>Blood volume : </a:t>
            </a:r>
          </a:p>
          <a:p>
            <a:pPr marL="0" indent="0">
              <a:buNone/>
            </a:pPr>
            <a:r>
              <a:rPr lang="en-US" sz="1600" dirty="0"/>
              <a:t>Nonpregnant ---- 65 to 70 mL/kg</a:t>
            </a:r>
          </a:p>
          <a:p>
            <a:pPr marL="0" indent="0">
              <a:buNone/>
            </a:pPr>
            <a:r>
              <a:rPr lang="en-US" sz="1600" dirty="0"/>
              <a:t>pregnant ----- 100 mL/kg </a:t>
            </a:r>
          </a:p>
          <a:p>
            <a:pPr marL="0" indent="0" algn="l" rtl="0">
              <a:buNone/>
            </a:pPr>
            <a:endParaRPr lang="en-US" sz="1600" dirty="0"/>
          </a:p>
          <a:p>
            <a:pPr algn="l" rtl="0"/>
            <a:endParaRPr lang="en-US" sz="1600" dirty="0" smtClean="0"/>
          </a:p>
          <a:p>
            <a:pPr marL="0" indent="0" algn="ctr">
              <a:buNone/>
            </a:pPr>
            <a:r>
              <a:rPr lang="en-US" sz="2800" b="1" dirty="0"/>
              <a:t>Physiological anemia</a:t>
            </a:r>
          </a:p>
          <a:p>
            <a:endParaRPr lang="ar-JO" sz="1200" dirty="0"/>
          </a:p>
        </p:txBody>
      </p:sp>
      <p:pic>
        <p:nvPicPr>
          <p:cNvPr id="3074" name="Picture 2" descr="No description availabl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16016" y="867452"/>
            <a:ext cx="4267303" cy="3612039"/>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5364088" y="4986456"/>
            <a:ext cx="2808312" cy="1815882"/>
          </a:xfrm>
          <a:prstGeom prst="rect">
            <a:avLst/>
          </a:prstGeom>
        </p:spPr>
        <p:txBody>
          <a:bodyPr wrap="square">
            <a:spAutoFit/>
          </a:bodyPr>
          <a:lstStyle/>
          <a:p>
            <a:pPr algn="ctr" rtl="0"/>
            <a:r>
              <a:rPr lang="en-US" sz="1600" b="1" dirty="0"/>
              <a:t>Decrease the viscosity </a:t>
            </a:r>
            <a:endParaRPr lang="en-US" sz="1600" b="1" dirty="0" smtClean="0"/>
          </a:p>
          <a:p>
            <a:pPr algn="ctr" rtl="0"/>
            <a:endParaRPr lang="en-US" sz="1600" b="1" dirty="0"/>
          </a:p>
          <a:p>
            <a:pPr algn="ctr" rtl="0"/>
            <a:r>
              <a:rPr lang="en-US" sz="1600" b="1" dirty="0" smtClean="0"/>
              <a:t>Increase </a:t>
            </a:r>
            <a:r>
              <a:rPr lang="en-US" sz="1600" b="1" dirty="0"/>
              <a:t>the intravascular </a:t>
            </a:r>
            <a:r>
              <a:rPr lang="en-US" sz="1600" b="1" dirty="0" smtClean="0"/>
              <a:t>volume</a:t>
            </a:r>
          </a:p>
          <a:p>
            <a:pPr algn="ctr" rtl="0"/>
            <a:endParaRPr lang="en-US" sz="1600" b="1" dirty="0" smtClean="0"/>
          </a:p>
          <a:p>
            <a:pPr algn="ctr" rtl="0"/>
            <a:r>
              <a:rPr lang="en-US" sz="1600" b="1" dirty="0" smtClean="0"/>
              <a:t> </a:t>
            </a:r>
            <a:r>
              <a:rPr lang="en-US" sz="1600" b="1" dirty="0"/>
              <a:t>Increase the perfusion to the placenta</a:t>
            </a:r>
            <a:endParaRPr lang="ar-JO" sz="1600" b="1" dirty="0"/>
          </a:p>
        </p:txBody>
      </p:sp>
      <p:sp>
        <p:nvSpPr>
          <p:cNvPr id="5" name="Right Arrow 4"/>
          <p:cNvSpPr/>
          <p:nvPr/>
        </p:nvSpPr>
        <p:spPr>
          <a:xfrm>
            <a:off x="4716016" y="5517232"/>
            <a:ext cx="648072" cy="52118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JO"/>
          </a:p>
        </p:txBody>
      </p:sp>
      <p:sp>
        <p:nvSpPr>
          <p:cNvPr id="7" name="TextBox 6"/>
          <p:cNvSpPr txBox="1"/>
          <p:nvPr/>
        </p:nvSpPr>
        <p:spPr>
          <a:xfrm>
            <a:off x="2206261" y="6038413"/>
            <a:ext cx="3888432" cy="646331"/>
          </a:xfrm>
          <a:prstGeom prst="rect">
            <a:avLst/>
          </a:prstGeom>
          <a:noFill/>
        </p:spPr>
        <p:txBody>
          <a:bodyPr wrap="square" rtlCol="0">
            <a:spAutoFit/>
          </a:bodyPr>
          <a:lstStyle/>
          <a:p>
            <a:pPr algn="l"/>
            <a:r>
              <a:rPr lang="en-US" dirty="0" smtClean="0"/>
              <a:t>1</a:t>
            </a:r>
            <a:r>
              <a:rPr lang="en-US" baseline="30000" dirty="0" smtClean="0"/>
              <a:t>st</a:t>
            </a:r>
            <a:r>
              <a:rPr lang="en-US" dirty="0" smtClean="0"/>
              <a:t> trimester &lt;11gm/dl </a:t>
            </a:r>
          </a:p>
          <a:p>
            <a:pPr algn="l"/>
            <a:r>
              <a:rPr lang="en-US" dirty="0" smtClean="0"/>
              <a:t>2</a:t>
            </a:r>
            <a:r>
              <a:rPr lang="en-US" baseline="30000" dirty="0" smtClean="0"/>
              <a:t>nd</a:t>
            </a:r>
            <a:r>
              <a:rPr lang="en-US" dirty="0" smtClean="0"/>
              <a:t>,3</a:t>
            </a:r>
            <a:r>
              <a:rPr lang="en-US" baseline="30000" dirty="0" smtClean="0"/>
              <a:t>rd</a:t>
            </a:r>
            <a:r>
              <a:rPr lang="en-US" dirty="0" smtClean="0"/>
              <a:t> trimester &lt;10.5 g/dl </a:t>
            </a:r>
            <a:endParaRPr lang="en-US" dirty="0"/>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80312" y="6381328"/>
            <a:ext cx="1729852" cy="422084"/>
          </a:xfrm>
          <a:prstGeom prst="rect">
            <a:avLst/>
          </a:prstGeom>
        </p:spPr>
      </p:pic>
    </p:spTree>
    <p:extLst>
      <p:ext uri="{BB962C8B-B14F-4D97-AF65-F5344CB8AC3E}">
        <p14:creationId xmlns:p14="http://schemas.microsoft.com/office/powerpoint/2010/main" val="40651625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Blood pressure and vascular resistance</a:t>
            </a:r>
            <a:endParaRPr lang="ar-JO" dirty="0"/>
          </a:p>
        </p:txBody>
      </p:sp>
      <p:sp>
        <p:nvSpPr>
          <p:cNvPr id="3" name="Content Placeholder 2"/>
          <p:cNvSpPr>
            <a:spLocks noGrp="1"/>
          </p:cNvSpPr>
          <p:nvPr>
            <p:ph idx="1"/>
          </p:nvPr>
        </p:nvSpPr>
        <p:spPr/>
        <p:txBody>
          <a:bodyPr>
            <a:normAutofit/>
          </a:bodyPr>
          <a:lstStyle/>
          <a:p>
            <a:r>
              <a:rPr lang="en-US" dirty="0" smtClean="0"/>
              <a:t>Systolic </a:t>
            </a:r>
            <a:r>
              <a:rPr lang="en-US" dirty="0"/>
              <a:t>and diastolic BP fall early in </a:t>
            </a:r>
            <a:r>
              <a:rPr lang="en-US" dirty="0" smtClean="0"/>
              <a:t>gestation</a:t>
            </a:r>
          </a:p>
          <a:p>
            <a:pPr marL="0" indent="0" algn="l" rtl="0">
              <a:buNone/>
            </a:pPr>
            <a:endParaRPr lang="en-US" dirty="0"/>
          </a:p>
          <a:p>
            <a:r>
              <a:rPr lang="en-US" dirty="0" smtClean="0"/>
              <a:t>The </a:t>
            </a:r>
            <a:r>
              <a:rPr lang="en-US" dirty="0"/>
              <a:t>fall in BP is induced by a reduction in systemic vascular resistance </a:t>
            </a:r>
            <a:r>
              <a:rPr lang="en-US" dirty="0" smtClean="0"/>
              <a:t>(SVR)</a:t>
            </a:r>
          </a:p>
          <a:p>
            <a:pPr marL="0" indent="0" algn="l" rtl="0">
              <a:buNone/>
            </a:pPr>
            <a:endParaRPr lang="en-US" dirty="0"/>
          </a:p>
          <a:p>
            <a:r>
              <a:rPr lang="en-US" dirty="0"/>
              <a:t>Heart rate — increase 10 - 30 bpm</a:t>
            </a:r>
          </a:p>
          <a:p>
            <a:endParaRPr lang="en-US" dirty="0"/>
          </a:p>
          <a:p>
            <a:r>
              <a:rPr lang="en-US" dirty="0"/>
              <a:t>Cardiac function –contractility of the myocardium is stable to slightly improved</a:t>
            </a:r>
          </a:p>
          <a:p>
            <a:pPr marL="0" indent="0" algn="l" rtl="0">
              <a:buNone/>
            </a:pPr>
            <a:endParaRPr lang="en-US" dirty="0" smtClean="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80312" y="6381328"/>
            <a:ext cx="1729852" cy="422084"/>
          </a:xfrm>
          <a:prstGeom prst="rect">
            <a:avLst/>
          </a:prstGeom>
        </p:spPr>
      </p:pic>
    </p:spTree>
    <p:extLst>
      <p:ext uri="{BB962C8B-B14F-4D97-AF65-F5344CB8AC3E}">
        <p14:creationId xmlns:p14="http://schemas.microsoft.com/office/powerpoint/2010/main" val="7523620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idx="1"/>
          </p:nvPr>
        </p:nvSpPr>
        <p:spPr/>
        <p:txBody>
          <a:bodyPr/>
          <a:lstStyle/>
          <a:p>
            <a:pPr marL="0" indent="0" algn="l" rtl="0">
              <a:buNone/>
            </a:pPr>
            <a:endParaRPr lang="en-US" dirty="0" smtClean="0"/>
          </a:p>
          <a:p>
            <a:pPr marL="0" indent="0" algn="l" rtl="0">
              <a:buNone/>
            </a:pPr>
            <a:endParaRPr lang="en-US" dirty="0"/>
          </a:p>
          <a:p>
            <a:pPr marL="0" indent="0" algn="l" rtl="0">
              <a:buNone/>
            </a:pPr>
            <a:r>
              <a:rPr lang="en-US" sz="2400" dirty="0" smtClean="0"/>
              <a:t>Cardiac output  ---  </a:t>
            </a:r>
          </a:p>
          <a:p>
            <a:pPr marL="0" indent="0" algn="l" rtl="0">
              <a:buNone/>
            </a:pPr>
            <a:r>
              <a:rPr lang="en-US" sz="2400" dirty="0" smtClean="0"/>
              <a:t>increase 30 -50 %</a:t>
            </a:r>
            <a:endParaRPr lang="ar-JO" sz="2400" dirty="0"/>
          </a:p>
        </p:txBody>
      </p:sp>
      <p:pic>
        <p:nvPicPr>
          <p:cNvPr id="4" name="Picture 4" descr="No description availab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07904" y="2348880"/>
            <a:ext cx="3816424" cy="308031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80312" y="6381328"/>
            <a:ext cx="1729852" cy="422084"/>
          </a:xfrm>
          <a:prstGeom prst="rect">
            <a:avLst/>
          </a:prstGeom>
        </p:spPr>
      </p:pic>
    </p:spTree>
    <p:extLst>
      <p:ext uri="{BB962C8B-B14F-4D97-AF65-F5344CB8AC3E}">
        <p14:creationId xmlns:p14="http://schemas.microsoft.com/office/powerpoint/2010/main" val="25271470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uterine artery blood flow</a:t>
            </a:r>
            <a:endParaRPr lang="ar-JO" dirty="0"/>
          </a:p>
        </p:txBody>
      </p:sp>
      <p:sp>
        <p:nvSpPr>
          <p:cNvPr id="3" name="Content Placeholder 2"/>
          <p:cNvSpPr>
            <a:spLocks noGrp="1"/>
          </p:cNvSpPr>
          <p:nvPr>
            <p:ph idx="1"/>
          </p:nvPr>
        </p:nvSpPr>
        <p:spPr/>
        <p:txBody>
          <a:bodyPr>
            <a:normAutofit/>
          </a:bodyPr>
          <a:lstStyle/>
          <a:p>
            <a:pPr algn="l" rtl="0"/>
            <a:r>
              <a:rPr lang="en-US" dirty="0" smtClean="0"/>
              <a:t>In early pregnancy--- 3 -6 % --- 50-60 mL/minute </a:t>
            </a:r>
          </a:p>
          <a:p>
            <a:pPr algn="l" rtl="0"/>
            <a:endParaRPr lang="en-US" dirty="0" smtClean="0"/>
          </a:p>
          <a:p>
            <a:pPr algn="l" rtl="0"/>
            <a:r>
              <a:rPr lang="en-US" dirty="0" smtClean="0"/>
              <a:t>at term ---  12 % ---- 450-750 mL/minute </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80312" y="6381328"/>
            <a:ext cx="1729852" cy="422084"/>
          </a:xfrm>
          <a:prstGeom prst="rect">
            <a:avLst/>
          </a:prstGeom>
        </p:spPr>
      </p:pic>
    </p:spTree>
    <p:extLst>
      <p:ext uri="{BB962C8B-B14F-4D97-AF65-F5344CB8AC3E}">
        <p14:creationId xmlns:p14="http://schemas.microsoft.com/office/powerpoint/2010/main" val="2264303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188640"/>
            <a:ext cx="6347713" cy="1320800"/>
          </a:xfrm>
        </p:spPr>
        <p:txBody>
          <a:bodyPr>
            <a:noAutofit/>
          </a:bodyPr>
          <a:lstStyle/>
          <a:p>
            <a:pPr algn="ctr"/>
            <a:r>
              <a:rPr lang="en-US" sz="3200" dirty="0"/>
              <a:t>EVALUATION OF THE CARDIOVASCULAR SYSTEM IN </a:t>
            </a:r>
            <a:r>
              <a:rPr lang="en-US" sz="3200" dirty="0" smtClean="0"/>
              <a:t>PREGNANCY</a:t>
            </a:r>
            <a:endParaRPr lang="ar-JO" sz="3200" dirty="0"/>
          </a:p>
        </p:txBody>
      </p:sp>
      <p:sp>
        <p:nvSpPr>
          <p:cNvPr id="3" name="Content Placeholder 2"/>
          <p:cNvSpPr>
            <a:spLocks noGrp="1"/>
          </p:cNvSpPr>
          <p:nvPr>
            <p:ph idx="1"/>
          </p:nvPr>
        </p:nvSpPr>
        <p:spPr/>
        <p:txBody>
          <a:bodyPr>
            <a:normAutofit lnSpcReduction="10000"/>
          </a:bodyPr>
          <a:lstStyle/>
          <a:p>
            <a:pPr algn="l" rtl="0"/>
            <a:r>
              <a:rPr lang="en-US" dirty="0" smtClean="0"/>
              <a:t>Breathlessness, </a:t>
            </a:r>
            <a:r>
              <a:rPr lang="en-US" dirty="0"/>
              <a:t>easy fatiguing, decreased exercise tolerance, </a:t>
            </a:r>
            <a:r>
              <a:rPr lang="en-US" dirty="0" smtClean="0"/>
              <a:t>and </a:t>
            </a:r>
            <a:r>
              <a:rPr lang="en-US" dirty="0"/>
              <a:t>peripheral </a:t>
            </a:r>
            <a:r>
              <a:rPr lang="en-US" dirty="0" smtClean="0"/>
              <a:t>edema</a:t>
            </a:r>
          </a:p>
          <a:p>
            <a:pPr algn="l" rtl="0"/>
            <a:endParaRPr lang="en-US" dirty="0" smtClean="0"/>
          </a:p>
          <a:p>
            <a:pPr algn="l" rtl="0"/>
            <a:r>
              <a:rPr lang="en-US" dirty="0" smtClean="0"/>
              <a:t>heart is shifted to the left, anterior, and rotated toward a transverse position --- apical impulse is shifted to the </a:t>
            </a:r>
            <a:r>
              <a:rPr lang="en-US" b="1" dirty="0" smtClean="0"/>
              <a:t>fourth</a:t>
            </a:r>
            <a:r>
              <a:rPr lang="en-US" dirty="0" smtClean="0"/>
              <a:t> intercostal space and laterally to the </a:t>
            </a:r>
            <a:r>
              <a:rPr lang="en-US" b="1" dirty="0" err="1" smtClean="0"/>
              <a:t>midclavicular</a:t>
            </a:r>
            <a:r>
              <a:rPr lang="en-US" b="1" dirty="0" smtClean="0"/>
              <a:t> line</a:t>
            </a:r>
            <a:r>
              <a:rPr lang="en-US" dirty="0" smtClean="0"/>
              <a:t>. </a:t>
            </a:r>
          </a:p>
          <a:p>
            <a:pPr algn="l" rtl="0"/>
            <a:endParaRPr lang="en-US" dirty="0" smtClean="0"/>
          </a:p>
          <a:p>
            <a:pPr algn="l" rtl="0"/>
            <a:r>
              <a:rPr lang="en-US" dirty="0" smtClean="0"/>
              <a:t>Auscultatory changes --- A higher basal heart rate, louder heart sounds, wide splitting of S1, splitting of S2 in the third trimester, and a systolic ejection murmur (up to grade 2/6) , A third heart sound is present in most pregnant women</a:t>
            </a:r>
          </a:p>
          <a:p>
            <a:pPr algn="l" rtl="0"/>
            <a:endParaRPr lang="en-US" dirty="0" smtClean="0"/>
          </a:p>
          <a:p>
            <a:pPr marL="0" indent="0" algn="ctr" rtl="0">
              <a:buNone/>
            </a:pPr>
            <a:r>
              <a:rPr lang="en-US" sz="1900" b="1" dirty="0" smtClean="0"/>
              <a:t>Diastolic murmurs ---  pathologic condition necessitating further study</a:t>
            </a:r>
          </a:p>
          <a:p>
            <a:pPr algn="l" rtl="0"/>
            <a:endParaRPr lang="ar-JO" dirty="0" smtClean="0"/>
          </a:p>
          <a:p>
            <a:pPr algn="l" rtl="0"/>
            <a:endParaRPr lang="en-US" dirty="0" smtClean="0"/>
          </a:p>
          <a:p>
            <a:pPr algn="l" rtl="0"/>
            <a:endParaRPr lang="ar-JO"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80312" y="6381328"/>
            <a:ext cx="1729852" cy="422084"/>
          </a:xfrm>
          <a:prstGeom prst="rect">
            <a:avLst/>
          </a:prstGeom>
        </p:spPr>
      </p:pic>
    </p:spTree>
    <p:extLst>
      <p:ext uri="{BB962C8B-B14F-4D97-AF65-F5344CB8AC3E}">
        <p14:creationId xmlns:p14="http://schemas.microsoft.com/office/powerpoint/2010/main" val="16450275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idx="1"/>
          </p:nvPr>
        </p:nvSpPr>
        <p:spPr>
          <a:xfrm>
            <a:off x="609599" y="476672"/>
            <a:ext cx="6347714" cy="3880773"/>
          </a:xfrm>
        </p:spPr>
        <p:txBody>
          <a:bodyPr>
            <a:normAutofit/>
          </a:bodyPr>
          <a:lstStyle/>
          <a:p>
            <a:pPr marL="0" indent="0" algn="ctr" rtl="0">
              <a:buNone/>
            </a:pPr>
            <a:r>
              <a:rPr lang="en-US" sz="3600" b="1" dirty="0" smtClean="0"/>
              <a:t>Electrocardiogram</a:t>
            </a:r>
            <a:endParaRPr lang="en-US" sz="3600" b="1" dirty="0"/>
          </a:p>
          <a:p>
            <a:pPr algn="l" rtl="0"/>
            <a:r>
              <a:rPr lang="en-US" dirty="0" smtClean="0"/>
              <a:t>15-20 degree </a:t>
            </a:r>
            <a:r>
              <a:rPr lang="en-US" dirty="0"/>
              <a:t>left axis </a:t>
            </a:r>
            <a:r>
              <a:rPr lang="en-US" dirty="0" smtClean="0"/>
              <a:t>deviation</a:t>
            </a:r>
          </a:p>
          <a:p>
            <a:pPr algn="l" rtl="0"/>
            <a:r>
              <a:rPr lang="en-US" dirty="0" smtClean="0"/>
              <a:t>supraventricular </a:t>
            </a:r>
            <a:r>
              <a:rPr lang="en-US" dirty="0"/>
              <a:t>tachycardia and ventricular </a:t>
            </a:r>
            <a:r>
              <a:rPr lang="en-US" dirty="0" err="1" smtClean="0"/>
              <a:t>extrasystoles</a:t>
            </a:r>
            <a:endParaRPr lang="en-US" dirty="0" smtClean="0"/>
          </a:p>
          <a:p>
            <a:pPr algn="l" rtl="0"/>
            <a:r>
              <a:rPr lang="en-US" dirty="0" smtClean="0"/>
              <a:t>the presence </a:t>
            </a:r>
            <a:r>
              <a:rPr lang="en-US" dirty="0"/>
              <a:t>of a Q wave </a:t>
            </a:r>
            <a:r>
              <a:rPr lang="en-US" dirty="0" smtClean="0"/>
              <a:t>-- lead III , lead AVF </a:t>
            </a:r>
            <a:endParaRPr lang="en-US" dirty="0"/>
          </a:p>
          <a:p>
            <a:pPr algn="l" rtl="0"/>
            <a:r>
              <a:rPr lang="en-US" dirty="0" smtClean="0"/>
              <a:t>inverted </a:t>
            </a:r>
            <a:r>
              <a:rPr lang="en-US" dirty="0"/>
              <a:t>T waves in lead III, </a:t>
            </a:r>
            <a:r>
              <a:rPr lang="en-US" dirty="0" smtClean="0"/>
              <a:t>V1</a:t>
            </a:r>
            <a:r>
              <a:rPr lang="en-US" dirty="0"/>
              <a:t>, V2 and, occasionally, </a:t>
            </a:r>
            <a:r>
              <a:rPr lang="en-US" dirty="0" smtClean="0"/>
              <a:t>V3</a:t>
            </a:r>
          </a:p>
          <a:p>
            <a:pPr algn="l" rtl="0"/>
            <a:endParaRPr lang="ar-JO" dirty="0"/>
          </a:p>
        </p:txBody>
      </p:sp>
      <p:pic>
        <p:nvPicPr>
          <p:cNvPr id="2050" name="Picture 2" descr="Pin by Carla Chipman on Medical | Pr interval, Normal ecg, Medical"/>
          <p:cNvPicPr>
            <a:picLocks noChangeAspect="1" noChangeArrowheads="1"/>
          </p:cNvPicPr>
          <p:nvPr/>
        </p:nvPicPr>
        <p:blipFill rotWithShape="1">
          <a:blip r:embed="rId2">
            <a:extLst>
              <a:ext uri="{28A0092B-C50C-407E-A947-70E740481C1C}">
                <a14:useLocalDpi xmlns:a14="http://schemas.microsoft.com/office/drawing/2010/main" val="0"/>
              </a:ext>
            </a:extLst>
          </a:blip>
          <a:srcRect l="1399" t="13887" r="2003" b="35130"/>
          <a:stretch/>
        </p:blipFill>
        <p:spPr bwMode="auto">
          <a:xfrm>
            <a:off x="827584" y="3356992"/>
            <a:ext cx="6624736" cy="252028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80312" y="6381328"/>
            <a:ext cx="1729852" cy="422084"/>
          </a:xfrm>
          <a:prstGeom prst="rect">
            <a:avLst/>
          </a:prstGeom>
        </p:spPr>
      </p:pic>
    </p:spTree>
    <p:extLst>
      <p:ext uri="{BB962C8B-B14F-4D97-AF65-F5344CB8AC3E}">
        <p14:creationId xmlns:p14="http://schemas.microsoft.com/office/powerpoint/2010/main" val="32076376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358</TotalTime>
  <Words>1077</Words>
  <Application>Microsoft Office PowerPoint</Application>
  <PresentationFormat>On-screen Show (4:3)</PresentationFormat>
  <Paragraphs>158</Paragraphs>
  <Slides>30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Calibri</vt:lpstr>
      <vt:lpstr>Calibri Light</vt:lpstr>
      <vt:lpstr>Times New Roman</vt:lpstr>
      <vt:lpstr>Office Theme</vt:lpstr>
      <vt:lpstr>Course in Obstetrics &amp; Gynecology  </vt:lpstr>
      <vt:lpstr>Maternal physiology during pregnancy</vt:lpstr>
      <vt:lpstr>Cardiovascular and hemodynamic changes</vt:lpstr>
      <vt:lpstr>blood Volume </vt:lpstr>
      <vt:lpstr>Blood pressure and vascular resistance</vt:lpstr>
      <vt:lpstr>PowerPoint Presentation</vt:lpstr>
      <vt:lpstr>uterine artery blood flow</vt:lpstr>
      <vt:lpstr>EVALUATION OF THE CARDIOVASCULAR SYSTEM IN PREGNANCY</vt:lpstr>
      <vt:lpstr>PowerPoint Presentation</vt:lpstr>
      <vt:lpstr>PowerPoint Presentation</vt:lpstr>
      <vt:lpstr>Hematologic changes</vt:lpstr>
      <vt:lpstr>Coagulation and fibrinolysis</vt:lpstr>
      <vt:lpstr>physiological respiratory changes</vt:lpstr>
      <vt:lpstr>PowerPoint Presentation</vt:lpstr>
      <vt:lpstr>PowerPoint Presentation</vt:lpstr>
      <vt:lpstr>PowerPoint Presentation</vt:lpstr>
      <vt:lpstr>PowerPoint Presentation</vt:lpstr>
      <vt:lpstr>Gastrointestinal tract</vt:lpstr>
      <vt:lpstr>PowerPoint Presentation</vt:lpstr>
      <vt:lpstr>PowerPoint Presentation</vt:lpstr>
      <vt:lpstr>PowerPoint Presentation</vt:lpstr>
      <vt:lpstr>PowerPoint Presentation</vt:lpstr>
      <vt:lpstr>Renal and urinary tract physiology</vt:lpstr>
      <vt:lpstr>PowerPoint Presentation</vt:lpstr>
      <vt:lpstr>PowerPoint Presentation</vt:lpstr>
      <vt:lpstr>PowerPoint Presentation</vt:lpstr>
      <vt:lpstr>Skin and related structures </vt:lpstr>
      <vt:lpstr>PowerPoint Presentation</vt:lpstr>
      <vt:lpstr>PowerPoint Presentation</vt:lpstr>
      <vt:lpstr>Thank You</vt:lpstr>
    </vt:vector>
  </TitlesOfParts>
  <Company>فراس الصعيو</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Maternal physiology during pregnancy   Normal changes in pregnancy</dc:title>
  <dc:creator>Designer</dc:creator>
  <cp:lastModifiedBy>MW</cp:lastModifiedBy>
  <cp:revision>38</cp:revision>
  <dcterms:created xsi:type="dcterms:W3CDTF">2022-07-10T17:26:03Z</dcterms:created>
  <dcterms:modified xsi:type="dcterms:W3CDTF">2023-01-07T14:15:47Z</dcterms:modified>
</cp:coreProperties>
</file>